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0" r:id="rId3"/>
    <p:sldId id="261" r:id="rId4"/>
    <p:sldId id="276" r:id="rId5"/>
    <p:sldId id="277" r:id="rId6"/>
    <p:sldId id="278" r:id="rId7"/>
    <p:sldId id="287" r:id="rId8"/>
    <p:sldId id="285" r:id="rId9"/>
    <p:sldId id="284" r:id="rId10"/>
    <p:sldId id="281" r:id="rId11"/>
    <p:sldId id="280" r:id="rId12"/>
    <p:sldId id="279" r:id="rId13"/>
    <p:sldId id="282" r:id="rId14"/>
    <p:sldId id="283" r:id="rId15"/>
    <p:sldId id="288" r:id="rId16"/>
    <p:sldId id="262" r:id="rId17"/>
    <p:sldId id="269" r:id="rId18"/>
    <p:sldId id="275" r:id="rId19"/>
  </p:sldIdLst>
  <p:sldSz cx="18288000" cy="10287000"/>
  <p:notesSz cx="7104063" cy="10234613"/>
  <p:embeddedFontLst>
    <p:embeddedFont>
      <p:font typeface="FuturaBookC" panose="04000500000000000000" pitchFamily="82" charset="-52"/>
      <p:regular r:id="rId20"/>
      <p:italic r:id="rId21"/>
    </p:embeddedFont>
    <p:embeddedFont>
      <p:font typeface="Agrandir Bold" panose="020B0604020202020204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Forum" panose="02000000000000000000" pitchFamily="2" charset="0"/>
      <p:regular r:id="rId27"/>
    </p:embeddedFont>
    <p:embeddedFont>
      <p:font typeface="Poppins" panose="020B0604020202020204" charset="0"/>
      <p:regular r:id="rId28"/>
    </p:embeddedFont>
    <p:embeddedFont>
      <p:font typeface="Intro" panose="02000000000000000000" charset="0"/>
      <p:regular r:id="rId29"/>
    </p:embeddedFont>
    <p:embeddedFont>
      <p:font typeface="Poppins Bold" panose="020B0604020202020204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99"/>
    <a:srgbClr val="1D54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94622" autoAdjust="0"/>
  </p:normalViewPr>
  <p:slideViewPr>
    <p:cSldViewPr>
      <p:cViewPr varScale="1">
        <p:scale>
          <a:sx n="55" d="100"/>
          <a:sy n="55" d="100"/>
        </p:scale>
        <p:origin x="677" y="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5.png"/><Relationship Id="rId18" Type="http://schemas.openxmlformats.org/officeDocument/2006/relationships/image" Target="../media/image46.svg"/><Relationship Id="rId3" Type="http://schemas.openxmlformats.org/officeDocument/2006/relationships/image" Target="../media/image2.png"/><Relationship Id="rId21" Type="http://schemas.openxmlformats.org/officeDocument/2006/relationships/hyperlink" Target="tel:+375%20(17)%20319%2019%2049" TargetMode="External"/><Relationship Id="rId7" Type="http://schemas.openxmlformats.org/officeDocument/2006/relationships/image" Target="../media/image38.svg"/><Relationship Id="rId12" Type="http://schemas.openxmlformats.org/officeDocument/2006/relationships/image" Target="../media/image44.png"/><Relationship Id="rId17" Type="http://schemas.openxmlformats.org/officeDocument/2006/relationships/image" Target="../media/image48.png"/><Relationship Id="rId2" Type="http://schemas.openxmlformats.org/officeDocument/2006/relationships/image" Target="../media/image1.png"/><Relationship Id="rId16" Type="http://schemas.openxmlformats.org/officeDocument/2006/relationships/image" Target="../media/image44.svg"/><Relationship Id="rId20" Type="http://schemas.openxmlformats.org/officeDocument/2006/relationships/image" Target="../media/image4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3.png"/><Relationship Id="rId5" Type="http://schemas.openxmlformats.org/officeDocument/2006/relationships/image" Target="../media/image36.svg"/><Relationship Id="rId15" Type="http://schemas.openxmlformats.org/officeDocument/2006/relationships/image" Target="../media/image47.png"/><Relationship Id="rId10" Type="http://schemas.openxmlformats.org/officeDocument/2006/relationships/image" Target="../media/image4.png"/><Relationship Id="rId19" Type="http://schemas.openxmlformats.org/officeDocument/2006/relationships/image" Target="../media/image49.png"/><Relationship Id="rId4" Type="http://schemas.openxmlformats.org/officeDocument/2006/relationships/image" Target="../media/image40.png"/><Relationship Id="rId9" Type="http://schemas.openxmlformats.org/officeDocument/2006/relationships/image" Target="../media/image25.svg"/><Relationship Id="rId1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.png"/><Relationship Id="rId21" Type="http://schemas.openxmlformats.org/officeDocument/2006/relationships/image" Target="../media/image44.png"/><Relationship Id="rId7" Type="http://schemas.openxmlformats.org/officeDocument/2006/relationships/image" Target="../media/image52.png"/><Relationship Id="rId2" Type="http://schemas.openxmlformats.org/officeDocument/2006/relationships/image" Target="../media/image1.png"/><Relationship Id="rId20" Type="http://schemas.openxmlformats.org/officeDocument/2006/relationships/image" Target="../media/image4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2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11" Type="http://schemas.openxmlformats.org/officeDocument/2006/relationships/image" Target="../media/image10.png"/><Relationship Id="rId5" Type="http://schemas.openxmlformats.org/officeDocument/2006/relationships/image" Target="../media/image15.svg"/><Relationship Id="rId10" Type="http://schemas.openxmlformats.org/officeDocument/2006/relationships/image" Target="../media/image19.svg"/><Relationship Id="rId4" Type="http://schemas.openxmlformats.org/officeDocument/2006/relationships/image" Target="../media/image7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124422">
            <a:off x="4694416" y="-3912935"/>
            <a:ext cx="16551230" cy="16530541"/>
          </a:xfrm>
          <a:custGeom>
            <a:avLst/>
            <a:gdLst/>
            <a:ahLst/>
            <a:cxnLst/>
            <a:rect l="l" t="t" r="r" b="b"/>
            <a:pathLst>
              <a:path w="16551230" h="16530541">
                <a:moveTo>
                  <a:pt x="0" y="0"/>
                </a:moveTo>
                <a:lnTo>
                  <a:pt x="16551230" y="0"/>
                </a:lnTo>
                <a:lnTo>
                  <a:pt x="16551230" y="16530541"/>
                </a:lnTo>
                <a:lnTo>
                  <a:pt x="0" y="165305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9088373">
            <a:off x="10132000" y="-341886"/>
            <a:ext cx="13128058" cy="13966019"/>
          </a:xfrm>
          <a:custGeom>
            <a:avLst/>
            <a:gdLst/>
            <a:ahLst/>
            <a:cxnLst/>
            <a:rect l="l" t="t" r="r" b="b"/>
            <a:pathLst>
              <a:path w="13128058" h="13966019">
                <a:moveTo>
                  <a:pt x="0" y="0"/>
                </a:moveTo>
                <a:lnTo>
                  <a:pt x="13128058" y="0"/>
                </a:lnTo>
                <a:lnTo>
                  <a:pt x="13128058" y="13966019"/>
                </a:lnTo>
                <a:lnTo>
                  <a:pt x="0" y="139660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999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794495">
            <a:off x="-3947974" y="-2868034"/>
            <a:ext cx="10589272" cy="11265182"/>
          </a:xfrm>
          <a:custGeom>
            <a:avLst/>
            <a:gdLst/>
            <a:ahLst/>
            <a:cxnLst/>
            <a:rect l="l" t="t" r="r" b="b"/>
            <a:pathLst>
              <a:path w="10589272" h="11265182">
                <a:moveTo>
                  <a:pt x="0" y="0"/>
                </a:moveTo>
                <a:lnTo>
                  <a:pt x="10589271" y="0"/>
                </a:lnTo>
                <a:lnTo>
                  <a:pt x="10589271" y="11265183"/>
                </a:lnTo>
                <a:lnTo>
                  <a:pt x="0" y="112651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</a:blip>
            <a:stretch>
              <a:fillRect/>
            </a:stretch>
          </a:blip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36457" y="2074227"/>
            <a:ext cx="278501" cy="2785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314983" y="2074227"/>
            <a:ext cx="278501" cy="2785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356621" y="2074227"/>
            <a:ext cx="278501" cy="278501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357122" y="3754808"/>
            <a:ext cx="15573757" cy="1608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32"/>
              </a:lnSpc>
            </a:pPr>
            <a:r>
              <a:rPr lang="en-US" sz="11932" spc="-477" dirty="0">
                <a:solidFill>
                  <a:srgbClr val="F6F6F6"/>
                </a:solidFill>
                <a:latin typeface="Intro"/>
                <a:ea typeface="Intro"/>
                <a:cs typeface="Intro"/>
                <a:sym typeface="Intro"/>
              </a:rPr>
              <a:t>МОЛОДЕЖНЫЙ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373157" y="4836469"/>
            <a:ext cx="11883652" cy="1387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spc="1760" dirty="0">
                <a:solidFill>
                  <a:srgbClr val="F6F6F6"/>
                </a:solidFill>
                <a:latin typeface="Intro"/>
                <a:ea typeface="Intro"/>
                <a:cs typeface="Intro"/>
                <a:sym typeface="Intro"/>
              </a:rPr>
              <a:t>ТЕАТР ЭСТРАДЫ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921964" y="8942976"/>
            <a:ext cx="4337336" cy="563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14"/>
              </a:lnSpc>
            </a:pPr>
            <a:r>
              <a:rPr lang="en-US" sz="3296">
                <a:solidFill>
                  <a:srgbClr val="F6F6F6"/>
                </a:solidFill>
                <a:latin typeface="Forum"/>
                <a:ea typeface="Forum"/>
                <a:cs typeface="Forum"/>
                <a:sym typeface="Forum"/>
              </a:rPr>
              <a:t>www.estrada.by</a:t>
            </a:r>
          </a:p>
        </p:txBody>
      </p:sp>
      <p:sp>
        <p:nvSpPr>
          <p:cNvPr id="16" name="Freeform 16"/>
          <p:cNvSpPr/>
          <p:nvPr/>
        </p:nvSpPr>
        <p:spPr>
          <a:xfrm>
            <a:off x="542410" y="696860"/>
            <a:ext cx="1608504" cy="1045527"/>
          </a:xfrm>
          <a:custGeom>
            <a:avLst/>
            <a:gdLst/>
            <a:ahLst/>
            <a:cxnLst/>
            <a:rect l="l" t="t" r="r" b="b"/>
            <a:pathLst>
              <a:path w="1608504" h="1045527">
                <a:moveTo>
                  <a:pt x="0" y="0"/>
                </a:moveTo>
                <a:lnTo>
                  <a:pt x="1608503" y="0"/>
                </a:lnTo>
                <a:lnTo>
                  <a:pt x="1608503" y="1045527"/>
                </a:lnTo>
                <a:lnTo>
                  <a:pt x="0" y="10455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7047732">
            <a:off x="12660539" y="-3328135"/>
            <a:ext cx="10589272" cy="11265182"/>
          </a:xfrm>
          <a:custGeom>
            <a:avLst/>
            <a:gdLst/>
            <a:ahLst/>
            <a:cxnLst/>
            <a:rect l="l" t="t" r="r" b="b"/>
            <a:pathLst>
              <a:path w="10589272" h="11265182">
                <a:moveTo>
                  <a:pt x="0" y="0"/>
                </a:moveTo>
                <a:lnTo>
                  <a:pt x="10589272" y="0"/>
                </a:lnTo>
                <a:lnTo>
                  <a:pt x="10589272" y="11265183"/>
                </a:lnTo>
                <a:lnTo>
                  <a:pt x="0" y="11265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047732">
            <a:off x="-574452" y="5118119"/>
            <a:ext cx="10589272" cy="11265182"/>
          </a:xfrm>
          <a:custGeom>
            <a:avLst/>
            <a:gdLst/>
            <a:ahLst/>
            <a:cxnLst/>
            <a:rect l="l" t="t" r="r" b="b"/>
            <a:pathLst>
              <a:path w="10589272" h="11265182">
                <a:moveTo>
                  <a:pt x="0" y="0"/>
                </a:moveTo>
                <a:lnTo>
                  <a:pt x="10589272" y="0"/>
                </a:lnTo>
                <a:lnTo>
                  <a:pt x="10589272" y="11265183"/>
                </a:lnTo>
                <a:lnTo>
                  <a:pt x="0" y="11265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1" y="2427080"/>
            <a:ext cx="17790146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</a:pPr>
            <a:r>
              <a:rPr lang="ru-RU" sz="4000" dirty="0" smtClean="0">
                <a:solidFill>
                  <a:srgbClr val="00CC99"/>
                </a:solidFill>
                <a:latin typeface="FuturaBookC" panose="04000500000000000000" pitchFamily="82" charset="-52"/>
              </a:rPr>
              <a:t>Минская </a:t>
            </a:r>
            <a:r>
              <a:rPr lang="ru-RU" sz="4000" dirty="0">
                <a:solidFill>
                  <a:srgbClr val="00CC99"/>
                </a:solidFill>
                <a:latin typeface="FuturaBookC" panose="04000500000000000000" pitchFamily="82" charset="-52"/>
              </a:rPr>
              <a:t>ордена Трудового Красного Знамени </a:t>
            </a:r>
            <a:r>
              <a:rPr lang="ru-RU" sz="4000" dirty="0" smtClean="0">
                <a:solidFill>
                  <a:srgbClr val="00CC99"/>
                </a:solidFill>
                <a:latin typeface="FuturaBookC" panose="04000500000000000000" pitchFamily="82" charset="-52"/>
              </a:rPr>
              <a:t>областная клиническая больница.</a:t>
            </a:r>
          </a:p>
          <a:p>
            <a:pPr algn="ctr">
              <a:lnSpc>
                <a:spcPts val="4059"/>
              </a:lnSpc>
            </a:pPr>
            <a:r>
              <a:rPr lang="ru-RU" sz="4000" dirty="0" smtClean="0">
                <a:solidFill>
                  <a:srgbClr val="00CC99"/>
                </a:solidFill>
                <a:latin typeface="FuturaBookC" panose="04000500000000000000" pitchFamily="82" charset="-52"/>
              </a:rPr>
              <a:t>День медицинской сестры.</a:t>
            </a:r>
            <a:endParaRPr lang="en-US" sz="4000" spc="-115" dirty="0">
              <a:solidFill>
                <a:srgbClr val="00CC99"/>
              </a:solidFill>
              <a:latin typeface="FuturaBookC" panose="04000500000000000000" pitchFamily="82" charset="-52"/>
              <a:ea typeface="Poppins"/>
              <a:cs typeface="Poppins"/>
              <a:sym typeface="Poppins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4227107" y="1235496"/>
            <a:ext cx="10236668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584"/>
              </a:lnSpc>
            </a:pPr>
            <a:r>
              <a:rPr lang="ru-RU" sz="9584" spc="-383" dirty="0" smtClean="0">
                <a:solidFill>
                  <a:srgbClr val="F6F6F6"/>
                </a:solidFill>
                <a:latin typeface="Intro"/>
                <a:ea typeface="Intro"/>
                <a:cs typeface="Intro"/>
                <a:sym typeface="Intro"/>
              </a:rPr>
              <a:t>Наши проекты</a:t>
            </a:r>
            <a:endParaRPr lang="en-US" sz="9584" spc="-383" dirty="0">
              <a:solidFill>
                <a:srgbClr val="F6F6F6"/>
              </a:solidFill>
              <a:latin typeface="Intro"/>
              <a:ea typeface="Intro"/>
              <a:cs typeface="Intro"/>
              <a:sym typeface="Intro"/>
            </a:endParaRPr>
          </a:p>
        </p:txBody>
      </p:sp>
      <p:sp>
        <p:nvSpPr>
          <p:cNvPr id="31" name="Freeform 31"/>
          <p:cNvSpPr/>
          <p:nvPr/>
        </p:nvSpPr>
        <p:spPr>
          <a:xfrm>
            <a:off x="542410" y="696860"/>
            <a:ext cx="1608504" cy="1045527"/>
          </a:xfrm>
          <a:custGeom>
            <a:avLst/>
            <a:gdLst/>
            <a:ahLst/>
            <a:cxnLst/>
            <a:rect l="l" t="t" r="r" b="b"/>
            <a:pathLst>
              <a:path w="1608504" h="1045527">
                <a:moveTo>
                  <a:pt x="0" y="0"/>
                </a:moveTo>
                <a:lnTo>
                  <a:pt x="1608503" y="0"/>
                </a:lnTo>
                <a:lnTo>
                  <a:pt x="1608503" y="1045527"/>
                </a:lnTo>
                <a:lnTo>
                  <a:pt x="0" y="10455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350" y="3930999"/>
            <a:ext cx="7410980" cy="49406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49" y="3948317"/>
            <a:ext cx="7335551" cy="48903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87522073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7047732">
            <a:off x="9108132" y="-4166337"/>
            <a:ext cx="10589272" cy="11265182"/>
          </a:xfrm>
          <a:custGeom>
            <a:avLst/>
            <a:gdLst/>
            <a:ahLst/>
            <a:cxnLst/>
            <a:rect l="l" t="t" r="r" b="b"/>
            <a:pathLst>
              <a:path w="10589272" h="11265182">
                <a:moveTo>
                  <a:pt x="0" y="0"/>
                </a:moveTo>
                <a:lnTo>
                  <a:pt x="10589272" y="0"/>
                </a:lnTo>
                <a:lnTo>
                  <a:pt x="10589272" y="11265183"/>
                </a:lnTo>
                <a:lnTo>
                  <a:pt x="0" y="11265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047732">
            <a:off x="-574452" y="5118119"/>
            <a:ext cx="10589272" cy="11265182"/>
          </a:xfrm>
          <a:custGeom>
            <a:avLst/>
            <a:gdLst/>
            <a:ahLst/>
            <a:cxnLst/>
            <a:rect l="l" t="t" r="r" b="b"/>
            <a:pathLst>
              <a:path w="10589272" h="11265182">
                <a:moveTo>
                  <a:pt x="0" y="0"/>
                </a:moveTo>
                <a:lnTo>
                  <a:pt x="10589272" y="0"/>
                </a:lnTo>
                <a:lnTo>
                  <a:pt x="10589272" y="11265183"/>
                </a:lnTo>
                <a:lnTo>
                  <a:pt x="0" y="11265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/>
            </a:stretch>
          </a:blipFill>
        </p:spPr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07411" y="3669816"/>
            <a:ext cx="278501" cy="27850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053764" y="3669816"/>
            <a:ext cx="278501" cy="27850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795" y="1699077"/>
            <a:ext cx="5480577" cy="66490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39" y="1745484"/>
            <a:ext cx="5346311" cy="66166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4" r="48201"/>
          <a:stretch/>
        </p:blipFill>
        <p:spPr>
          <a:xfrm>
            <a:off x="12993605" y="1728165"/>
            <a:ext cx="4684795" cy="66416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4346567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7047732">
            <a:off x="9108132" y="-4166337"/>
            <a:ext cx="10589272" cy="11265182"/>
          </a:xfrm>
          <a:custGeom>
            <a:avLst/>
            <a:gdLst/>
            <a:ahLst/>
            <a:cxnLst/>
            <a:rect l="l" t="t" r="r" b="b"/>
            <a:pathLst>
              <a:path w="10589272" h="11265182">
                <a:moveTo>
                  <a:pt x="0" y="0"/>
                </a:moveTo>
                <a:lnTo>
                  <a:pt x="10589272" y="0"/>
                </a:lnTo>
                <a:lnTo>
                  <a:pt x="10589272" y="11265183"/>
                </a:lnTo>
                <a:lnTo>
                  <a:pt x="0" y="11265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047732">
            <a:off x="-598261" y="5090394"/>
            <a:ext cx="10589272" cy="11265182"/>
          </a:xfrm>
          <a:custGeom>
            <a:avLst/>
            <a:gdLst/>
            <a:ahLst/>
            <a:cxnLst/>
            <a:rect l="l" t="t" r="r" b="b"/>
            <a:pathLst>
              <a:path w="10589272" h="11265182">
                <a:moveTo>
                  <a:pt x="0" y="0"/>
                </a:moveTo>
                <a:lnTo>
                  <a:pt x="10589272" y="0"/>
                </a:lnTo>
                <a:lnTo>
                  <a:pt x="10589272" y="11265183"/>
                </a:lnTo>
                <a:lnTo>
                  <a:pt x="0" y="11265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/>
            </a:stretch>
          </a:blipFill>
        </p:spPr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07411" y="3669816"/>
            <a:ext cx="278501" cy="27850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053764" y="3669816"/>
            <a:ext cx="278501" cy="27850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653235" y="3669816"/>
            <a:ext cx="278501" cy="278501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1" y="2427080"/>
            <a:ext cx="17790146" cy="5302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</a:pPr>
            <a:r>
              <a:rPr lang="ru-RU" sz="4000" dirty="0">
                <a:solidFill>
                  <a:srgbClr val="00CC99"/>
                </a:solidFill>
                <a:latin typeface="FuturaBookC" panose="04000500000000000000" pitchFamily="82" charset="-52"/>
              </a:rPr>
              <a:t> РУП «</a:t>
            </a:r>
            <a:r>
              <a:rPr lang="ru-RU" sz="4000" dirty="0" err="1">
                <a:solidFill>
                  <a:srgbClr val="00CC99"/>
                </a:solidFill>
                <a:latin typeface="FuturaBookC" panose="04000500000000000000" pitchFamily="82" charset="-52"/>
              </a:rPr>
              <a:t>Минскэнерго</a:t>
            </a:r>
            <a:r>
              <a:rPr lang="ru-RU" sz="4000" dirty="0" smtClean="0">
                <a:solidFill>
                  <a:srgbClr val="00CC99"/>
                </a:solidFill>
                <a:latin typeface="FuturaBookC" panose="04000500000000000000" pitchFamily="82" charset="-52"/>
              </a:rPr>
              <a:t>». День энергетика.</a:t>
            </a:r>
            <a:endParaRPr lang="en-US" sz="4000" spc="-115" dirty="0">
              <a:solidFill>
                <a:srgbClr val="00CC99"/>
              </a:solidFill>
              <a:latin typeface="FuturaBookC" panose="04000500000000000000" pitchFamily="82" charset="-52"/>
              <a:ea typeface="Poppins"/>
              <a:cs typeface="Poppins"/>
              <a:sym typeface="Poppins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4227107" y="1235496"/>
            <a:ext cx="10236668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584"/>
              </a:lnSpc>
            </a:pPr>
            <a:r>
              <a:rPr lang="ru-RU" sz="9584" spc="-383" dirty="0" smtClean="0">
                <a:solidFill>
                  <a:srgbClr val="F6F6F6"/>
                </a:solidFill>
                <a:latin typeface="Intro"/>
                <a:ea typeface="Intro"/>
                <a:cs typeface="Intro"/>
                <a:sym typeface="Intro"/>
              </a:rPr>
              <a:t>Наши проекты</a:t>
            </a:r>
            <a:endParaRPr lang="en-US" sz="9584" spc="-383" dirty="0">
              <a:solidFill>
                <a:srgbClr val="F6F6F6"/>
              </a:solidFill>
              <a:latin typeface="Intro"/>
              <a:ea typeface="Intro"/>
              <a:cs typeface="Intro"/>
              <a:sym typeface="Intro"/>
            </a:endParaRPr>
          </a:p>
        </p:txBody>
      </p:sp>
      <p:sp>
        <p:nvSpPr>
          <p:cNvPr id="31" name="Freeform 31"/>
          <p:cNvSpPr/>
          <p:nvPr/>
        </p:nvSpPr>
        <p:spPr>
          <a:xfrm>
            <a:off x="542410" y="696860"/>
            <a:ext cx="1608504" cy="1045527"/>
          </a:xfrm>
          <a:custGeom>
            <a:avLst/>
            <a:gdLst/>
            <a:ahLst/>
            <a:cxnLst/>
            <a:rect l="l" t="t" r="r" b="b"/>
            <a:pathLst>
              <a:path w="1608504" h="1045527">
                <a:moveTo>
                  <a:pt x="0" y="0"/>
                </a:moveTo>
                <a:lnTo>
                  <a:pt x="1608503" y="0"/>
                </a:lnTo>
                <a:lnTo>
                  <a:pt x="1608503" y="1045527"/>
                </a:lnTo>
                <a:lnTo>
                  <a:pt x="0" y="10455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028" name="Picture 4" descr="https://sun9-65.userapi.com/s/v1/if2/qjAmjP5R4-IiU4l_y0o8sP8aWE5K7mSdPRn2uIKJ5YG3F8FrifWG63C4N-AX8WTX7-c_etSFiwrE7KYdI0kHaBj6.jpg?quality=95&amp;as=32x24,48x36,72x54,108x81,160x120,240x180,360x270,480x360,540x405,640x480,720x540,1080x810,1280x960&amp;from=bu&amp;cs=1280x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38"/>
          <a:stretch/>
        </p:blipFill>
        <p:spPr bwMode="auto">
          <a:xfrm>
            <a:off x="9142463" y="3192073"/>
            <a:ext cx="8614065" cy="46556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0" name="Picture 6" descr="https://sun9-24.userapi.com/s/v1/if2/snX1xiNzlcgkNoXu3zQ68-5I5RZ-0hvgT4xiex46z631XkeU2g2xqhJU2voE-8CZ6jGb3IApLUGs1Kf46sIkMnMG.jpg?quality=95&amp;as=32x18,48x27,72x41,108x61,160x90,240x135,360x203,480x270,540x304,640x360,720x405,1080x608,1280x721,1440x811,1478x832&amp;from=bu&amp;u=8dFsSDy2OOiIqLmROqUhF9_jN6n0Ivq_Mo4WSwi6Uxo&amp;cs=640x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14" y="3242089"/>
            <a:ext cx="8220079" cy="46237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195785374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7047732">
            <a:off x="9108132" y="-4166337"/>
            <a:ext cx="10589272" cy="11265182"/>
          </a:xfrm>
          <a:custGeom>
            <a:avLst/>
            <a:gdLst/>
            <a:ahLst/>
            <a:cxnLst/>
            <a:rect l="l" t="t" r="r" b="b"/>
            <a:pathLst>
              <a:path w="10589272" h="11265182">
                <a:moveTo>
                  <a:pt x="0" y="0"/>
                </a:moveTo>
                <a:lnTo>
                  <a:pt x="10589272" y="0"/>
                </a:lnTo>
                <a:lnTo>
                  <a:pt x="10589272" y="11265183"/>
                </a:lnTo>
                <a:lnTo>
                  <a:pt x="0" y="11265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047732">
            <a:off x="-598261" y="5090394"/>
            <a:ext cx="10589272" cy="11265182"/>
          </a:xfrm>
          <a:custGeom>
            <a:avLst/>
            <a:gdLst/>
            <a:ahLst/>
            <a:cxnLst/>
            <a:rect l="l" t="t" r="r" b="b"/>
            <a:pathLst>
              <a:path w="10589272" h="11265182">
                <a:moveTo>
                  <a:pt x="0" y="0"/>
                </a:moveTo>
                <a:lnTo>
                  <a:pt x="10589272" y="0"/>
                </a:lnTo>
                <a:lnTo>
                  <a:pt x="10589272" y="11265183"/>
                </a:lnTo>
                <a:lnTo>
                  <a:pt x="0" y="11265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/>
            </a:stretch>
          </a:blipFill>
        </p:spPr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07411" y="3669816"/>
            <a:ext cx="278501" cy="27850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053764" y="3669816"/>
            <a:ext cx="278501" cy="278501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1" y="2427080"/>
            <a:ext cx="17790146" cy="5302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</a:pPr>
            <a:r>
              <a:rPr lang="ru-RU" sz="4000" dirty="0">
                <a:solidFill>
                  <a:srgbClr val="00CC99"/>
                </a:solidFill>
                <a:latin typeface="FuturaBookC" panose="04000500000000000000" pitchFamily="82" charset="-52"/>
              </a:rPr>
              <a:t> </a:t>
            </a:r>
            <a:r>
              <a:rPr lang="ru-RU" sz="4000" dirty="0" smtClean="0">
                <a:solidFill>
                  <a:srgbClr val="00CC99"/>
                </a:solidFill>
                <a:latin typeface="FuturaBookC" panose="04000500000000000000" pitchFamily="82" charset="-52"/>
              </a:rPr>
              <a:t>Сельскохозяйственное предприятие </a:t>
            </a:r>
            <a:r>
              <a:rPr lang="ru-RU" sz="4000" dirty="0">
                <a:solidFill>
                  <a:srgbClr val="00CC99"/>
                </a:solidFill>
                <a:latin typeface="FuturaBookC" panose="04000500000000000000" pitchFamily="82" charset="-52"/>
              </a:rPr>
              <a:t>«Восход». День работников сельского </a:t>
            </a:r>
            <a:r>
              <a:rPr lang="ru-RU" sz="4000" dirty="0" smtClean="0">
                <a:solidFill>
                  <a:srgbClr val="00CC99"/>
                </a:solidFill>
                <a:latin typeface="FuturaBookC" panose="04000500000000000000" pitchFamily="82" charset="-52"/>
              </a:rPr>
              <a:t>хозяйства</a:t>
            </a:r>
            <a:endParaRPr lang="en-US" sz="4000" spc="-115" dirty="0">
              <a:solidFill>
                <a:srgbClr val="00CC99"/>
              </a:solidFill>
              <a:latin typeface="FuturaBookC" panose="04000500000000000000" pitchFamily="82" charset="-52"/>
              <a:ea typeface="Poppins"/>
              <a:cs typeface="Poppins"/>
              <a:sym typeface="Poppins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4227107" y="1235496"/>
            <a:ext cx="10236668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584"/>
              </a:lnSpc>
            </a:pPr>
            <a:r>
              <a:rPr lang="ru-RU" sz="9584" spc="-383" dirty="0" smtClean="0">
                <a:solidFill>
                  <a:srgbClr val="F6F6F6"/>
                </a:solidFill>
                <a:latin typeface="Intro"/>
                <a:ea typeface="Intro"/>
                <a:cs typeface="Intro"/>
                <a:sym typeface="Intro"/>
              </a:rPr>
              <a:t>Наши проекты</a:t>
            </a:r>
            <a:endParaRPr lang="en-US" sz="9584" spc="-383" dirty="0">
              <a:solidFill>
                <a:srgbClr val="F6F6F6"/>
              </a:solidFill>
              <a:latin typeface="Intro"/>
              <a:ea typeface="Intro"/>
              <a:cs typeface="Intro"/>
              <a:sym typeface="Intro"/>
            </a:endParaRPr>
          </a:p>
        </p:txBody>
      </p:sp>
      <p:sp>
        <p:nvSpPr>
          <p:cNvPr id="31" name="Freeform 31"/>
          <p:cNvSpPr/>
          <p:nvPr/>
        </p:nvSpPr>
        <p:spPr>
          <a:xfrm>
            <a:off x="542410" y="696860"/>
            <a:ext cx="1608504" cy="1045527"/>
          </a:xfrm>
          <a:custGeom>
            <a:avLst/>
            <a:gdLst/>
            <a:ahLst/>
            <a:cxnLst/>
            <a:rect l="l" t="t" r="r" b="b"/>
            <a:pathLst>
              <a:path w="1608504" h="1045527">
                <a:moveTo>
                  <a:pt x="0" y="0"/>
                </a:moveTo>
                <a:lnTo>
                  <a:pt x="1608503" y="0"/>
                </a:lnTo>
                <a:lnTo>
                  <a:pt x="1608503" y="1045527"/>
                </a:lnTo>
                <a:lnTo>
                  <a:pt x="0" y="10455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2050" name="Picture 2" descr="https://sun9-49.userapi.com/s/v1/ig2/9s3aFRKD9FjmdGXRQplXtGjUxAzYYibG8kWpnyGhG3zRJf_ICPL6xzG11yupuweiW1Nc8xEe5pQ6qPWsrrXbWGbt.jpg?quality=95&amp;as=32x43,48x64,72x96,108x144,160x213,240x320,360x480,480x640,540x720,640x853,720x960,960x1280&amp;from=bu&amp;cs=960x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423965"/>
            <a:ext cx="4357265" cy="58096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2" name="Picture 4" descr="https://sun9-83.userapi.com/s/v1/ig2/3fBdQoKR5YNMVtjCYZ_rkmXYnuONIckCdVXrMgaKmiDmC-MrriU-3Je2JJIFcBn7NM98LCcWIx1mujneOTAtZOdS.jpg?quality=95&amp;as=32x43,48x64,72x96,108x144,160x213,240x320,360x480,480x640,540x720,640x853,720x960,960x1280&amp;from=bu&amp;u=vy_G2tYDC07AE4bUN6VHFTOyASkdDKZIgammU0ztGME&amp;cs=960x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103" y="3408933"/>
            <a:ext cx="4355941" cy="58079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4" name="Picture 6" descr="https://sun9-21.userapi.com/s/v1/ig2/2UhdJRhwdiFTNUdamG7koI5uskaNBNmI-SXR-2yeR_rFEKyieimWYliFJDf6IblFK7bDe7Aconr8fsfFp0PBgj62.jpg?quality=95&amp;as=32x43,48x64,72x96,108x144,160x213,240x320,360x480,480x640,540x720,640x853,720x960,960x1280&amp;from=bu&amp;u=VkPr_p_0QXgH_AcbSb5e3P3p4MdsjjJN6cOAfOTv1Tc&amp;cs=960x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7620" y="3305480"/>
            <a:ext cx="4359420" cy="58125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42062678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7047732">
            <a:off x="9108132" y="-4166337"/>
            <a:ext cx="10589272" cy="11265182"/>
          </a:xfrm>
          <a:custGeom>
            <a:avLst/>
            <a:gdLst/>
            <a:ahLst/>
            <a:cxnLst/>
            <a:rect l="l" t="t" r="r" b="b"/>
            <a:pathLst>
              <a:path w="10589272" h="11265182">
                <a:moveTo>
                  <a:pt x="0" y="0"/>
                </a:moveTo>
                <a:lnTo>
                  <a:pt x="10589272" y="0"/>
                </a:lnTo>
                <a:lnTo>
                  <a:pt x="10589272" y="11265183"/>
                </a:lnTo>
                <a:lnTo>
                  <a:pt x="0" y="11265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047732">
            <a:off x="-598261" y="5090394"/>
            <a:ext cx="10589272" cy="11265182"/>
          </a:xfrm>
          <a:custGeom>
            <a:avLst/>
            <a:gdLst/>
            <a:ahLst/>
            <a:cxnLst/>
            <a:rect l="l" t="t" r="r" b="b"/>
            <a:pathLst>
              <a:path w="10589272" h="11265182">
                <a:moveTo>
                  <a:pt x="0" y="0"/>
                </a:moveTo>
                <a:lnTo>
                  <a:pt x="10589272" y="0"/>
                </a:lnTo>
                <a:lnTo>
                  <a:pt x="10589272" y="11265183"/>
                </a:lnTo>
                <a:lnTo>
                  <a:pt x="0" y="11265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/>
            </a:stretch>
          </a:blipFill>
        </p:spPr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053764" y="3669816"/>
            <a:ext cx="278501" cy="27850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653235" y="3669816"/>
            <a:ext cx="278501" cy="278501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1" y="2427080"/>
            <a:ext cx="17790146" cy="5302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</a:pPr>
            <a:r>
              <a:rPr lang="ru-RU" sz="4000" dirty="0">
                <a:solidFill>
                  <a:srgbClr val="00CC99"/>
                </a:solidFill>
                <a:latin typeface="FuturaBookC" panose="04000500000000000000" pitchFamily="82" charset="-52"/>
              </a:rPr>
              <a:t> ОАО «</a:t>
            </a:r>
            <a:r>
              <a:rPr lang="ru-RU" sz="4000" dirty="0" err="1">
                <a:solidFill>
                  <a:srgbClr val="00CC99"/>
                </a:solidFill>
                <a:latin typeface="FuturaBookC" panose="04000500000000000000" pitchFamily="82" charset="-52"/>
              </a:rPr>
              <a:t>Белвторчермет</a:t>
            </a:r>
            <a:r>
              <a:rPr lang="ru-RU" sz="4000" dirty="0" smtClean="0">
                <a:solidFill>
                  <a:srgbClr val="00CC99"/>
                </a:solidFill>
                <a:latin typeface="FuturaBookC" panose="04000500000000000000" pitchFamily="82" charset="-52"/>
              </a:rPr>
              <a:t>». День металлурга.</a:t>
            </a:r>
            <a:endParaRPr lang="en-US" sz="4000" spc="-115" dirty="0">
              <a:solidFill>
                <a:srgbClr val="00CC99"/>
              </a:solidFill>
              <a:latin typeface="FuturaBookC" panose="04000500000000000000" pitchFamily="82" charset="-52"/>
              <a:ea typeface="Poppins"/>
              <a:cs typeface="Poppins"/>
              <a:sym typeface="Poppins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4227107" y="1235496"/>
            <a:ext cx="10236668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584"/>
              </a:lnSpc>
            </a:pPr>
            <a:r>
              <a:rPr lang="ru-RU" sz="9584" spc="-383" dirty="0" smtClean="0">
                <a:solidFill>
                  <a:srgbClr val="F6F6F6"/>
                </a:solidFill>
                <a:latin typeface="Intro"/>
                <a:ea typeface="Intro"/>
                <a:cs typeface="Intro"/>
                <a:sym typeface="Intro"/>
              </a:rPr>
              <a:t>Наши проекты</a:t>
            </a:r>
            <a:endParaRPr lang="en-US" sz="9584" spc="-383" dirty="0">
              <a:solidFill>
                <a:srgbClr val="F6F6F6"/>
              </a:solidFill>
              <a:latin typeface="Intro"/>
              <a:ea typeface="Intro"/>
              <a:cs typeface="Intro"/>
              <a:sym typeface="Intro"/>
            </a:endParaRPr>
          </a:p>
        </p:txBody>
      </p:sp>
      <p:sp>
        <p:nvSpPr>
          <p:cNvPr id="31" name="Freeform 31"/>
          <p:cNvSpPr/>
          <p:nvPr/>
        </p:nvSpPr>
        <p:spPr>
          <a:xfrm>
            <a:off x="542410" y="696860"/>
            <a:ext cx="1608504" cy="1045527"/>
          </a:xfrm>
          <a:custGeom>
            <a:avLst/>
            <a:gdLst/>
            <a:ahLst/>
            <a:cxnLst/>
            <a:rect l="l" t="t" r="r" b="b"/>
            <a:pathLst>
              <a:path w="1608504" h="1045527">
                <a:moveTo>
                  <a:pt x="0" y="0"/>
                </a:moveTo>
                <a:lnTo>
                  <a:pt x="1608503" y="0"/>
                </a:lnTo>
                <a:lnTo>
                  <a:pt x="1608503" y="1045527"/>
                </a:lnTo>
                <a:lnTo>
                  <a:pt x="0" y="10455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4379" y="3611810"/>
            <a:ext cx="8568135" cy="56027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34800" y="3606283"/>
            <a:ext cx="4889724" cy="56082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90226265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7047732">
            <a:off x="9108132" y="-4166337"/>
            <a:ext cx="10589272" cy="11265182"/>
          </a:xfrm>
          <a:custGeom>
            <a:avLst/>
            <a:gdLst/>
            <a:ahLst/>
            <a:cxnLst/>
            <a:rect l="l" t="t" r="r" b="b"/>
            <a:pathLst>
              <a:path w="10589272" h="11265182">
                <a:moveTo>
                  <a:pt x="0" y="0"/>
                </a:moveTo>
                <a:lnTo>
                  <a:pt x="10589272" y="0"/>
                </a:lnTo>
                <a:lnTo>
                  <a:pt x="10589272" y="11265183"/>
                </a:lnTo>
                <a:lnTo>
                  <a:pt x="0" y="11265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047732">
            <a:off x="-598261" y="5090394"/>
            <a:ext cx="10589272" cy="11265182"/>
          </a:xfrm>
          <a:custGeom>
            <a:avLst/>
            <a:gdLst/>
            <a:ahLst/>
            <a:cxnLst/>
            <a:rect l="l" t="t" r="r" b="b"/>
            <a:pathLst>
              <a:path w="10589272" h="11265182">
                <a:moveTo>
                  <a:pt x="0" y="0"/>
                </a:moveTo>
                <a:lnTo>
                  <a:pt x="10589272" y="0"/>
                </a:lnTo>
                <a:lnTo>
                  <a:pt x="10589272" y="11265183"/>
                </a:lnTo>
                <a:lnTo>
                  <a:pt x="0" y="11265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/>
            </a:stretch>
          </a:blipFill>
        </p:spPr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053764" y="3669816"/>
            <a:ext cx="278501" cy="27850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653235" y="3669816"/>
            <a:ext cx="278501" cy="278501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1" y="2427080"/>
            <a:ext cx="17790146" cy="5302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</a:pPr>
            <a:r>
              <a:rPr lang="ru-RU" sz="4000" dirty="0">
                <a:solidFill>
                  <a:srgbClr val="00CC99"/>
                </a:solidFill>
                <a:latin typeface="FuturaBookC" panose="04000500000000000000" pitchFamily="82" charset="-52"/>
              </a:rPr>
              <a:t> ОАО </a:t>
            </a:r>
            <a:r>
              <a:rPr lang="ru-RU" sz="4000" dirty="0" smtClean="0">
                <a:solidFill>
                  <a:srgbClr val="00CC99"/>
                </a:solidFill>
                <a:latin typeface="FuturaBookC" panose="04000500000000000000" pitchFamily="82" charset="-52"/>
              </a:rPr>
              <a:t>«МТЗ». </a:t>
            </a:r>
            <a:r>
              <a:rPr lang="ru-RU" sz="4000" dirty="0" smtClean="0">
                <a:solidFill>
                  <a:srgbClr val="00CC99"/>
                </a:solidFill>
                <a:latin typeface="FuturaBookC" panose="04000500000000000000" pitchFamily="82" charset="-52"/>
              </a:rPr>
              <a:t>День </a:t>
            </a:r>
            <a:r>
              <a:rPr lang="ru-RU" sz="4000" dirty="0" smtClean="0">
                <a:solidFill>
                  <a:srgbClr val="00CC99"/>
                </a:solidFill>
                <a:latin typeface="FuturaBookC" panose="04000500000000000000" pitchFamily="82" charset="-52"/>
              </a:rPr>
              <a:t>машиностроителя.</a:t>
            </a:r>
            <a:endParaRPr lang="en-US" sz="4000" spc="-115" dirty="0">
              <a:solidFill>
                <a:srgbClr val="00CC99"/>
              </a:solidFill>
              <a:latin typeface="FuturaBookC" panose="04000500000000000000" pitchFamily="82" charset="-52"/>
              <a:ea typeface="Poppins"/>
              <a:cs typeface="Poppins"/>
              <a:sym typeface="Poppins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4227107" y="1235496"/>
            <a:ext cx="10236668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584"/>
              </a:lnSpc>
            </a:pPr>
            <a:r>
              <a:rPr lang="ru-RU" sz="9584" spc="-383" dirty="0" smtClean="0">
                <a:solidFill>
                  <a:srgbClr val="F6F6F6"/>
                </a:solidFill>
                <a:latin typeface="Intro"/>
                <a:ea typeface="Intro"/>
                <a:cs typeface="Intro"/>
                <a:sym typeface="Intro"/>
              </a:rPr>
              <a:t>Наши проекты</a:t>
            </a:r>
            <a:endParaRPr lang="en-US" sz="9584" spc="-383" dirty="0">
              <a:solidFill>
                <a:srgbClr val="F6F6F6"/>
              </a:solidFill>
              <a:latin typeface="Intro"/>
              <a:ea typeface="Intro"/>
              <a:cs typeface="Intro"/>
              <a:sym typeface="Intro"/>
            </a:endParaRPr>
          </a:p>
        </p:txBody>
      </p:sp>
      <p:sp>
        <p:nvSpPr>
          <p:cNvPr id="31" name="Freeform 31"/>
          <p:cNvSpPr/>
          <p:nvPr/>
        </p:nvSpPr>
        <p:spPr>
          <a:xfrm>
            <a:off x="542410" y="696860"/>
            <a:ext cx="1608504" cy="1045527"/>
          </a:xfrm>
          <a:custGeom>
            <a:avLst/>
            <a:gdLst/>
            <a:ahLst/>
            <a:cxnLst/>
            <a:rect l="l" t="t" r="r" b="b"/>
            <a:pathLst>
              <a:path w="1608504" h="1045527">
                <a:moveTo>
                  <a:pt x="0" y="0"/>
                </a:moveTo>
                <a:lnTo>
                  <a:pt x="1608503" y="0"/>
                </a:lnTo>
                <a:lnTo>
                  <a:pt x="1608503" y="1045527"/>
                </a:lnTo>
                <a:lnTo>
                  <a:pt x="0" y="10455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081" y="2998916"/>
            <a:ext cx="5076825" cy="6769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38132" t="15185" r="38335" b="44172"/>
          <a:stretch/>
        </p:blipFill>
        <p:spPr>
          <a:xfrm>
            <a:off x="8610600" y="2933700"/>
            <a:ext cx="7220878" cy="67229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92418372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80827">
            <a:off x="-4959504" y="-2141898"/>
            <a:ext cx="14220834" cy="14203058"/>
          </a:xfrm>
          <a:custGeom>
            <a:avLst/>
            <a:gdLst/>
            <a:ahLst/>
            <a:cxnLst/>
            <a:rect l="l" t="t" r="r" b="b"/>
            <a:pathLst>
              <a:path w="14220834" h="14203058">
                <a:moveTo>
                  <a:pt x="0" y="0"/>
                </a:moveTo>
                <a:lnTo>
                  <a:pt x="14220834" y="0"/>
                </a:lnTo>
                <a:lnTo>
                  <a:pt x="14220834" y="14203057"/>
                </a:lnTo>
                <a:lnTo>
                  <a:pt x="0" y="142030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794495">
            <a:off x="-5294636" y="4123598"/>
            <a:ext cx="10589272" cy="11265182"/>
          </a:xfrm>
          <a:custGeom>
            <a:avLst/>
            <a:gdLst/>
            <a:ahLst/>
            <a:cxnLst/>
            <a:rect l="l" t="t" r="r" b="b"/>
            <a:pathLst>
              <a:path w="10589272" h="11265182">
                <a:moveTo>
                  <a:pt x="0" y="0"/>
                </a:moveTo>
                <a:lnTo>
                  <a:pt x="10589272" y="0"/>
                </a:lnTo>
                <a:lnTo>
                  <a:pt x="10589272" y="11265183"/>
                </a:lnTo>
                <a:lnTo>
                  <a:pt x="0" y="112651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9088373">
            <a:off x="11681977" y="-5763386"/>
            <a:ext cx="13128058" cy="13966019"/>
          </a:xfrm>
          <a:custGeom>
            <a:avLst/>
            <a:gdLst/>
            <a:ahLst/>
            <a:cxnLst/>
            <a:rect l="l" t="t" r="r" b="b"/>
            <a:pathLst>
              <a:path w="13128058" h="13966019">
                <a:moveTo>
                  <a:pt x="0" y="0"/>
                </a:moveTo>
                <a:lnTo>
                  <a:pt x="13128058" y="0"/>
                </a:lnTo>
                <a:lnTo>
                  <a:pt x="13128058" y="13966019"/>
                </a:lnTo>
                <a:lnTo>
                  <a:pt x="0" y="139660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999"/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 flipV="1">
            <a:off x="13917692" y="7602313"/>
            <a:ext cx="0" cy="1216628"/>
          </a:xfrm>
          <a:prstGeom prst="line">
            <a:avLst/>
          </a:prstGeom>
          <a:ln w="19050" cap="flat">
            <a:solidFill>
              <a:srgbClr val="37B59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flipV="1">
            <a:off x="11408142" y="7602313"/>
            <a:ext cx="0" cy="1216628"/>
          </a:xfrm>
          <a:prstGeom prst="line">
            <a:avLst/>
          </a:prstGeom>
          <a:ln w="19050" cap="flat">
            <a:solidFill>
              <a:srgbClr val="37B59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542410" y="696860"/>
            <a:ext cx="1608504" cy="1045527"/>
          </a:xfrm>
          <a:custGeom>
            <a:avLst/>
            <a:gdLst/>
            <a:ahLst/>
            <a:cxnLst/>
            <a:rect l="l" t="t" r="r" b="b"/>
            <a:pathLst>
              <a:path w="1608504" h="1045527">
                <a:moveTo>
                  <a:pt x="0" y="0"/>
                </a:moveTo>
                <a:lnTo>
                  <a:pt x="1608503" y="0"/>
                </a:lnTo>
                <a:lnTo>
                  <a:pt x="1608503" y="1045527"/>
                </a:lnTo>
                <a:lnTo>
                  <a:pt x="0" y="10455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14145" y="2603889"/>
            <a:ext cx="17459709" cy="4711484"/>
          </a:xfrm>
          <a:custGeom>
            <a:avLst/>
            <a:gdLst/>
            <a:ahLst/>
            <a:cxnLst/>
            <a:rect l="l" t="t" r="r" b="b"/>
            <a:pathLst>
              <a:path w="17459709" h="4711484">
                <a:moveTo>
                  <a:pt x="0" y="0"/>
                </a:moveTo>
                <a:lnTo>
                  <a:pt x="17459710" y="0"/>
                </a:lnTo>
                <a:lnTo>
                  <a:pt x="17459710" y="4711485"/>
                </a:lnTo>
                <a:lnTo>
                  <a:pt x="0" y="47114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91966" b="-54931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856667" y="1322228"/>
            <a:ext cx="12574667" cy="1281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584"/>
              </a:lnSpc>
            </a:pPr>
            <a:r>
              <a:rPr lang="en-US" sz="9584" spc="-383">
                <a:solidFill>
                  <a:srgbClr val="F6F6F6"/>
                </a:solidFill>
                <a:latin typeface="Intro"/>
                <a:ea typeface="Intro"/>
                <a:cs typeface="Intro"/>
                <a:sym typeface="Intro"/>
              </a:rPr>
              <a:t>МОБИЛЬНАЯ КАССА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14145" y="7944685"/>
            <a:ext cx="8153915" cy="130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spc="-96" dirty="0" err="1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возможность</a:t>
            </a:r>
            <a:r>
              <a:rPr lang="en-US" sz="2400" spc="-96" dirty="0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spc="-96" dirty="0" err="1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без</a:t>
            </a:r>
            <a:r>
              <a:rPr lang="en-US" sz="2400" spc="-96" dirty="0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spc="-96" dirty="0" err="1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комиссии</a:t>
            </a:r>
            <a:r>
              <a:rPr lang="en-US" sz="2400" spc="-96" dirty="0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spc="-96" dirty="0" err="1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приобрести</a:t>
            </a:r>
            <a:r>
              <a:rPr lang="en-US" sz="2400" spc="-96" dirty="0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spc="-96" dirty="0" err="1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билеты</a:t>
            </a:r>
            <a:r>
              <a:rPr lang="en-US" sz="2400" spc="-96" dirty="0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spc="-96" dirty="0" err="1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на</a:t>
            </a:r>
            <a:r>
              <a:rPr lang="en-US" sz="2400" spc="-96" dirty="0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spc="-96" dirty="0" err="1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любые</a:t>
            </a:r>
            <a:r>
              <a:rPr lang="en-US" sz="2400" spc="-96" dirty="0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spc="-96" dirty="0" err="1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культурно-зрелищные</a:t>
            </a:r>
            <a:r>
              <a:rPr lang="en-US" sz="2400" spc="-96" dirty="0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spc="-96" dirty="0" err="1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мероприятия</a:t>
            </a:r>
            <a:r>
              <a:rPr lang="en-US" sz="2400" spc="-96" dirty="0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spc="-96" dirty="0" err="1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нашего</a:t>
            </a:r>
            <a:r>
              <a:rPr lang="en-US" sz="2400" spc="-96" dirty="0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spc="-96" dirty="0" err="1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театра</a:t>
            </a:r>
            <a:r>
              <a:rPr lang="en-US" sz="2400" spc="-96" dirty="0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400" spc="-96" dirty="0" err="1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не</a:t>
            </a:r>
            <a:r>
              <a:rPr lang="en-US" sz="2400" spc="-96" dirty="0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spc="-96" dirty="0" err="1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покидая</a:t>
            </a:r>
            <a:r>
              <a:rPr lang="en-US" sz="2400" spc="-96" dirty="0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spc="-96" dirty="0" err="1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своего</a:t>
            </a:r>
            <a:r>
              <a:rPr lang="en-US" sz="2400" spc="-96" dirty="0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spc="-96" dirty="0" err="1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рабочего</a:t>
            </a:r>
            <a:r>
              <a:rPr lang="en-US" sz="2400" spc="-96" dirty="0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spc="-96" dirty="0" err="1" smtClean="0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места</a:t>
            </a:r>
            <a:r>
              <a:rPr lang="ru-RU" sz="2400" spc="-96" dirty="0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  <a:endParaRPr lang="en-US" sz="2400" spc="-96" dirty="0">
              <a:solidFill>
                <a:srgbClr val="D8D8D8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1813236" y="7718079"/>
            <a:ext cx="1699361" cy="891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16"/>
              </a:lnSpc>
            </a:pPr>
            <a:r>
              <a:rPr lang="en-US" sz="2529">
                <a:solidFill>
                  <a:srgbClr val="F3DD52"/>
                </a:solidFill>
                <a:latin typeface="Poppins"/>
                <a:ea typeface="Poppins"/>
                <a:cs typeface="Poppins"/>
                <a:sym typeface="Poppins"/>
              </a:rPr>
              <a:t>покажем,</a:t>
            </a:r>
          </a:p>
          <a:p>
            <a:pPr marL="0" lvl="0" indent="0" algn="l">
              <a:lnSpc>
                <a:spcPts val="3516"/>
              </a:lnSpc>
            </a:pPr>
            <a:r>
              <a:rPr lang="en-US" sz="2529" u="none" strike="noStrike">
                <a:solidFill>
                  <a:srgbClr val="F3DD52"/>
                </a:solidFill>
                <a:latin typeface="Poppins"/>
                <a:ea typeface="Poppins"/>
                <a:cs typeface="Poppins"/>
                <a:sym typeface="Poppins"/>
              </a:rPr>
              <a:t>расскажем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276443" y="7840272"/>
            <a:ext cx="1828410" cy="618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 spc="-135">
                <a:solidFill>
                  <a:srgbClr val="F3DD52"/>
                </a:solidFill>
                <a:latin typeface="Poppins"/>
                <a:ea typeface="Poppins"/>
                <a:cs typeface="Poppins"/>
                <a:sym typeface="Poppins"/>
              </a:rPr>
              <a:t>приедем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060567" y="7488097"/>
            <a:ext cx="2135926" cy="1351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41"/>
              </a:lnSpc>
            </a:pPr>
            <a:r>
              <a:rPr lang="en-US" sz="2529" spc="-101">
                <a:solidFill>
                  <a:srgbClr val="F3DD52"/>
                </a:solidFill>
                <a:latin typeface="Poppins"/>
                <a:ea typeface="Poppins"/>
                <a:cs typeface="Poppins"/>
                <a:sym typeface="Poppins"/>
              </a:rPr>
              <a:t>поможем приобрести БЕЗ комиссии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939307" y="9133787"/>
            <a:ext cx="2934544" cy="618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 spc="-135" dirty="0">
                <a:solidFill>
                  <a:srgbClr val="F3DD52"/>
                </a:solidFill>
                <a:latin typeface="Poppins"/>
                <a:ea typeface="Poppins"/>
                <a:cs typeface="Poppins"/>
                <a:sym typeface="Poppins"/>
              </a:rPr>
              <a:t>БЕСПЛАТНО</a:t>
            </a:r>
          </a:p>
        </p:txBody>
      </p:sp>
      <p:grpSp>
        <p:nvGrpSpPr>
          <p:cNvPr id="15" name="Group 8"/>
          <p:cNvGrpSpPr/>
          <p:nvPr/>
        </p:nvGrpSpPr>
        <p:grpSpPr>
          <a:xfrm>
            <a:off x="7128113" y="8993839"/>
            <a:ext cx="4031771" cy="898385"/>
            <a:chOff x="0" y="0"/>
            <a:chExt cx="1478311" cy="328816"/>
          </a:xfrm>
        </p:grpSpPr>
        <p:sp>
          <p:nvSpPr>
            <p:cNvPr id="16" name="Freeform 9"/>
            <p:cNvSpPr/>
            <p:nvPr/>
          </p:nvSpPr>
          <p:spPr>
            <a:xfrm>
              <a:off x="0" y="0"/>
              <a:ext cx="1478311" cy="328816"/>
            </a:xfrm>
            <a:custGeom>
              <a:avLst/>
              <a:gdLst/>
              <a:ahLst/>
              <a:cxnLst/>
              <a:rect l="l" t="t" r="r" b="b"/>
              <a:pathLst>
                <a:path w="1478311" h="328816">
                  <a:moveTo>
                    <a:pt x="70344" y="0"/>
                  </a:moveTo>
                  <a:lnTo>
                    <a:pt x="1407967" y="0"/>
                  </a:lnTo>
                  <a:cubicBezTo>
                    <a:pt x="1426624" y="0"/>
                    <a:pt x="1444516" y="7411"/>
                    <a:pt x="1457708" y="20603"/>
                  </a:cubicBezTo>
                  <a:cubicBezTo>
                    <a:pt x="1470900" y="33795"/>
                    <a:pt x="1478311" y="51688"/>
                    <a:pt x="1478311" y="70344"/>
                  </a:cubicBezTo>
                  <a:lnTo>
                    <a:pt x="1478311" y="258473"/>
                  </a:lnTo>
                  <a:cubicBezTo>
                    <a:pt x="1478311" y="297322"/>
                    <a:pt x="1446817" y="328816"/>
                    <a:pt x="1407967" y="328816"/>
                  </a:cubicBezTo>
                  <a:lnTo>
                    <a:pt x="70344" y="328816"/>
                  </a:lnTo>
                  <a:cubicBezTo>
                    <a:pt x="51688" y="328816"/>
                    <a:pt x="33795" y="321405"/>
                    <a:pt x="20603" y="308213"/>
                  </a:cubicBezTo>
                  <a:cubicBezTo>
                    <a:pt x="7411" y="295021"/>
                    <a:pt x="0" y="277129"/>
                    <a:pt x="0" y="258473"/>
                  </a:cubicBezTo>
                  <a:lnTo>
                    <a:pt x="0" y="70344"/>
                  </a:lnTo>
                  <a:cubicBezTo>
                    <a:pt x="0" y="51688"/>
                    <a:pt x="7411" y="33795"/>
                    <a:pt x="20603" y="20603"/>
                  </a:cubicBezTo>
                  <a:cubicBezTo>
                    <a:pt x="33795" y="7411"/>
                    <a:pt x="51688" y="0"/>
                    <a:pt x="7034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F3DD52"/>
              </a:solidFill>
              <a:prstDash val="solid"/>
              <a:round/>
            </a:ln>
          </p:spPr>
        </p:sp>
        <p:sp>
          <p:nvSpPr>
            <p:cNvPr id="17" name="TextBox 10"/>
            <p:cNvSpPr txBox="1"/>
            <p:nvPr/>
          </p:nvSpPr>
          <p:spPr>
            <a:xfrm>
              <a:off x="0" y="-38100"/>
              <a:ext cx="1478311" cy="3669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124422">
            <a:off x="4440726" y="-5286740"/>
            <a:ext cx="15504871" cy="15485490"/>
          </a:xfrm>
          <a:custGeom>
            <a:avLst/>
            <a:gdLst/>
            <a:ahLst/>
            <a:cxnLst/>
            <a:rect l="l" t="t" r="r" b="b"/>
            <a:pathLst>
              <a:path w="15504871" h="15485490">
                <a:moveTo>
                  <a:pt x="0" y="0"/>
                </a:moveTo>
                <a:lnTo>
                  <a:pt x="15504871" y="0"/>
                </a:lnTo>
                <a:lnTo>
                  <a:pt x="15504871" y="15485490"/>
                </a:lnTo>
                <a:lnTo>
                  <a:pt x="0" y="154854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9088373">
            <a:off x="9754750" y="1418968"/>
            <a:ext cx="13128058" cy="13966019"/>
          </a:xfrm>
          <a:custGeom>
            <a:avLst/>
            <a:gdLst/>
            <a:ahLst/>
            <a:cxnLst/>
            <a:rect l="l" t="t" r="r" b="b"/>
            <a:pathLst>
              <a:path w="13128058" h="13966019">
                <a:moveTo>
                  <a:pt x="0" y="0"/>
                </a:moveTo>
                <a:lnTo>
                  <a:pt x="13128058" y="0"/>
                </a:lnTo>
                <a:lnTo>
                  <a:pt x="13128058" y="13966019"/>
                </a:lnTo>
                <a:lnTo>
                  <a:pt x="0" y="139660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999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794495">
            <a:off x="-2008323" y="-4836870"/>
            <a:ext cx="10589272" cy="11265182"/>
          </a:xfrm>
          <a:custGeom>
            <a:avLst/>
            <a:gdLst/>
            <a:ahLst/>
            <a:cxnLst/>
            <a:rect l="l" t="t" r="r" b="b"/>
            <a:pathLst>
              <a:path w="10589272" h="11265182">
                <a:moveTo>
                  <a:pt x="0" y="0"/>
                </a:moveTo>
                <a:lnTo>
                  <a:pt x="10589271" y="0"/>
                </a:lnTo>
                <a:lnTo>
                  <a:pt x="10589271" y="11265182"/>
                </a:lnTo>
                <a:lnTo>
                  <a:pt x="0" y="112651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34286" y="8401977"/>
            <a:ext cx="459476" cy="459476"/>
          </a:xfrm>
          <a:custGeom>
            <a:avLst/>
            <a:gdLst/>
            <a:ahLst/>
            <a:cxnLst/>
            <a:rect l="l" t="t" r="r" b="b"/>
            <a:pathLst>
              <a:path w="459476" h="459476">
                <a:moveTo>
                  <a:pt x="0" y="0"/>
                </a:moveTo>
                <a:lnTo>
                  <a:pt x="459476" y="0"/>
                </a:lnTo>
                <a:lnTo>
                  <a:pt x="459476" y="459477"/>
                </a:lnTo>
                <a:lnTo>
                  <a:pt x="0" y="4594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834286" y="7557919"/>
            <a:ext cx="459476" cy="295736"/>
          </a:xfrm>
          <a:custGeom>
            <a:avLst/>
            <a:gdLst/>
            <a:ahLst/>
            <a:cxnLst/>
            <a:rect l="l" t="t" r="r" b="b"/>
            <a:pathLst>
              <a:path w="459476" h="295736">
                <a:moveTo>
                  <a:pt x="0" y="0"/>
                </a:moveTo>
                <a:lnTo>
                  <a:pt x="459476" y="0"/>
                </a:lnTo>
                <a:lnTo>
                  <a:pt x="459476" y="295736"/>
                </a:lnTo>
                <a:lnTo>
                  <a:pt x="0" y="2957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2864473" y="6595494"/>
            <a:ext cx="330794" cy="472563"/>
          </a:xfrm>
          <a:custGeom>
            <a:avLst/>
            <a:gdLst/>
            <a:ahLst/>
            <a:cxnLst/>
            <a:rect l="l" t="t" r="r" b="b"/>
            <a:pathLst>
              <a:path w="330794" h="472563">
                <a:moveTo>
                  <a:pt x="0" y="0"/>
                </a:moveTo>
                <a:lnTo>
                  <a:pt x="330794" y="0"/>
                </a:lnTo>
                <a:lnTo>
                  <a:pt x="330794" y="472563"/>
                </a:lnTo>
                <a:lnTo>
                  <a:pt x="0" y="4725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542410" y="696860"/>
            <a:ext cx="1608504" cy="1045527"/>
          </a:xfrm>
          <a:custGeom>
            <a:avLst/>
            <a:gdLst/>
            <a:ahLst/>
            <a:cxnLst/>
            <a:rect l="l" t="t" r="r" b="b"/>
            <a:pathLst>
              <a:path w="1608504" h="1045527">
                <a:moveTo>
                  <a:pt x="0" y="0"/>
                </a:moveTo>
                <a:lnTo>
                  <a:pt x="1608503" y="0"/>
                </a:lnTo>
                <a:lnTo>
                  <a:pt x="1608503" y="1045527"/>
                </a:lnTo>
                <a:lnTo>
                  <a:pt x="0" y="104552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42410" y="5797151"/>
            <a:ext cx="1052318" cy="1034624"/>
          </a:xfrm>
          <a:custGeom>
            <a:avLst/>
            <a:gdLst/>
            <a:ahLst/>
            <a:cxnLst/>
            <a:rect l="l" t="t" r="r" b="b"/>
            <a:pathLst>
              <a:path w="1052318" h="1034624">
                <a:moveTo>
                  <a:pt x="0" y="0"/>
                </a:moveTo>
                <a:lnTo>
                  <a:pt x="1052318" y="0"/>
                </a:lnTo>
                <a:lnTo>
                  <a:pt x="1052318" y="1034625"/>
                </a:lnTo>
                <a:lnTo>
                  <a:pt x="0" y="103462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2631" b="-2631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005076" y="5797151"/>
            <a:ext cx="1002292" cy="1034624"/>
          </a:xfrm>
          <a:custGeom>
            <a:avLst/>
            <a:gdLst/>
            <a:ahLst/>
            <a:cxnLst/>
            <a:rect l="l" t="t" r="r" b="b"/>
            <a:pathLst>
              <a:path w="1002292" h="1034624">
                <a:moveTo>
                  <a:pt x="0" y="0"/>
                </a:moveTo>
                <a:lnTo>
                  <a:pt x="1002292" y="0"/>
                </a:lnTo>
                <a:lnTo>
                  <a:pt x="1002292" y="1034625"/>
                </a:lnTo>
                <a:lnTo>
                  <a:pt x="0" y="103462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416943" y="5797151"/>
            <a:ext cx="1032038" cy="1034624"/>
          </a:xfrm>
          <a:custGeom>
            <a:avLst/>
            <a:gdLst/>
            <a:ahLst/>
            <a:cxnLst/>
            <a:rect l="l" t="t" r="r" b="b"/>
            <a:pathLst>
              <a:path w="1032038" h="1034624">
                <a:moveTo>
                  <a:pt x="0" y="0"/>
                </a:moveTo>
                <a:lnTo>
                  <a:pt x="1032037" y="0"/>
                </a:lnTo>
                <a:lnTo>
                  <a:pt x="1032037" y="1034625"/>
                </a:lnTo>
                <a:lnTo>
                  <a:pt x="0" y="103462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858555" y="5797151"/>
            <a:ext cx="1052318" cy="1052318"/>
          </a:xfrm>
          <a:custGeom>
            <a:avLst/>
            <a:gdLst/>
            <a:ahLst/>
            <a:cxnLst/>
            <a:rect l="l" t="t" r="r" b="b"/>
            <a:pathLst>
              <a:path w="1052318" h="1052318">
                <a:moveTo>
                  <a:pt x="0" y="0"/>
                </a:moveTo>
                <a:lnTo>
                  <a:pt x="1052318" y="0"/>
                </a:lnTo>
                <a:lnTo>
                  <a:pt x="1052318" y="1052318"/>
                </a:lnTo>
                <a:lnTo>
                  <a:pt x="0" y="105231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320448" y="5797151"/>
            <a:ext cx="1107015" cy="1107015"/>
          </a:xfrm>
          <a:custGeom>
            <a:avLst/>
            <a:gdLst/>
            <a:ahLst/>
            <a:cxnLst/>
            <a:rect l="l" t="t" r="r" b="b"/>
            <a:pathLst>
              <a:path w="1107015" h="1107015">
                <a:moveTo>
                  <a:pt x="0" y="0"/>
                </a:moveTo>
                <a:lnTo>
                  <a:pt x="1107016" y="0"/>
                </a:lnTo>
                <a:lnTo>
                  <a:pt x="1107016" y="1107016"/>
                </a:lnTo>
                <a:lnTo>
                  <a:pt x="0" y="110701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691439" y="5813548"/>
            <a:ext cx="1090619" cy="1090619"/>
          </a:xfrm>
          <a:custGeom>
            <a:avLst/>
            <a:gdLst/>
            <a:ahLst/>
            <a:cxnLst/>
            <a:rect l="l" t="t" r="r" b="b"/>
            <a:pathLst>
              <a:path w="1090619" h="1090619">
                <a:moveTo>
                  <a:pt x="0" y="0"/>
                </a:moveTo>
                <a:lnTo>
                  <a:pt x="1090619" y="0"/>
                </a:lnTo>
                <a:lnTo>
                  <a:pt x="1090619" y="1090619"/>
                </a:lnTo>
                <a:lnTo>
                  <a:pt x="0" y="109061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2489933" y="7899792"/>
            <a:ext cx="4937530" cy="1091310"/>
            <a:chOff x="0" y="0"/>
            <a:chExt cx="1031926" cy="18681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031926" cy="186819"/>
            </a:xfrm>
            <a:custGeom>
              <a:avLst/>
              <a:gdLst/>
              <a:ahLst/>
              <a:cxnLst/>
              <a:rect l="l" t="t" r="r" b="b"/>
              <a:pathLst>
                <a:path w="1031926" h="186819">
                  <a:moveTo>
                    <a:pt x="93410" y="0"/>
                  </a:moveTo>
                  <a:lnTo>
                    <a:pt x="938517" y="0"/>
                  </a:lnTo>
                  <a:cubicBezTo>
                    <a:pt x="990105" y="0"/>
                    <a:pt x="1031926" y="41821"/>
                    <a:pt x="1031926" y="93410"/>
                  </a:cubicBezTo>
                  <a:lnTo>
                    <a:pt x="1031926" y="93410"/>
                  </a:lnTo>
                  <a:cubicBezTo>
                    <a:pt x="1031926" y="118183"/>
                    <a:pt x="1022085" y="141942"/>
                    <a:pt x="1004567" y="159460"/>
                  </a:cubicBezTo>
                  <a:cubicBezTo>
                    <a:pt x="987049" y="176978"/>
                    <a:pt x="963290" y="186819"/>
                    <a:pt x="938517" y="186819"/>
                  </a:cubicBezTo>
                  <a:lnTo>
                    <a:pt x="93410" y="186819"/>
                  </a:lnTo>
                  <a:cubicBezTo>
                    <a:pt x="41821" y="186819"/>
                    <a:pt x="0" y="144998"/>
                    <a:pt x="0" y="93410"/>
                  </a:cubicBezTo>
                  <a:lnTo>
                    <a:pt x="0" y="93410"/>
                  </a:lnTo>
                  <a:cubicBezTo>
                    <a:pt x="0" y="41821"/>
                    <a:pt x="41821" y="0"/>
                    <a:pt x="9341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F3DD52"/>
              </a:solidFill>
              <a:prstDash val="solid"/>
              <a:round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031926" cy="2249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9048758" y="5797151"/>
            <a:ext cx="1151878" cy="1151878"/>
          </a:xfrm>
          <a:custGeom>
            <a:avLst/>
            <a:gdLst/>
            <a:ahLst/>
            <a:cxnLst/>
            <a:rect l="l" t="t" r="r" b="b"/>
            <a:pathLst>
              <a:path w="1151878" h="1151878">
                <a:moveTo>
                  <a:pt x="0" y="0"/>
                </a:moveTo>
                <a:lnTo>
                  <a:pt x="1151878" y="0"/>
                </a:lnTo>
                <a:lnTo>
                  <a:pt x="1151878" y="1151879"/>
                </a:lnTo>
                <a:lnTo>
                  <a:pt x="0" y="115187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075559" y="2152978"/>
            <a:ext cx="16136882" cy="2352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00"/>
              </a:lnSpc>
            </a:pPr>
            <a:r>
              <a:rPr lang="en-US" sz="9000" spc="-359">
                <a:solidFill>
                  <a:srgbClr val="FFFFFF"/>
                </a:solidFill>
                <a:latin typeface="Intro"/>
                <a:ea typeface="Intro"/>
                <a:cs typeface="Intro"/>
                <a:sym typeface="Intro"/>
              </a:rPr>
              <a:t>присоединяйтесь к нам</a:t>
            </a:r>
          </a:p>
          <a:p>
            <a:pPr algn="ctr">
              <a:lnSpc>
                <a:spcPts val="9000"/>
              </a:lnSpc>
            </a:pPr>
            <a:r>
              <a:rPr lang="en-US" sz="9000" spc="-359">
                <a:solidFill>
                  <a:srgbClr val="FFFFFF"/>
                </a:solidFill>
                <a:latin typeface="Intro"/>
                <a:ea typeface="Intro"/>
                <a:cs typeface="Intro"/>
                <a:sym typeface="Intro"/>
              </a:rPr>
              <a:t>в социальных сетях!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512988" y="7359382"/>
            <a:ext cx="3746312" cy="540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540"/>
              </a:lnSpc>
              <a:spcBef>
                <a:spcPct val="0"/>
              </a:spcBef>
            </a:pPr>
            <a:r>
              <a:rPr lang="en-US" sz="2579" dirty="0">
                <a:solidFill>
                  <a:srgbClr val="F6F6F6"/>
                </a:solidFill>
                <a:latin typeface="Poppins"/>
                <a:ea typeface="Poppins"/>
                <a:cs typeface="Poppins"/>
                <a:sym typeface="Poppins"/>
              </a:rPr>
              <a:t>teatrestrady@mail.ru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466129" y="6485328"/>
            <a:ext cx="4037037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538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F6F6F6"/>
                </a:solidFill>
                <a:latin typeface="Poppins"/>
                <a:ea typeface="Poppins"/>
                <a:cs typeface="Poppins"/>
                <a:sym typeface="Poppins"/>
              </a:rPr>
              <a:t>ул.Московская</a:t>
            </a:r>
            <a:r>
              <a:rPr lang="en-US" sz="3200" dirty="0">
                <a:solidFill>
                  <a:srgbClr val="F6F6F6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3200" dirty="0" smtClean="0">
                <a:solidFill>
                  <a:srgbClr val="F6F6F6"/>
                </a:solidFill>
                <a:latin typeface="Poppins"/>
                <a:ea typeface="Poppins"/>
                <a:cs typeface="Poppins"/>
                <a:sym typeface="Poppins"/>
              </a:rPr>
              <a:t>18А</a:t>
            </a:r>
            <a:endParaRPr lang="en-US" sz="3200" dirty="0">
              <a:solidFill>
                <a:srgbClr val="F6F6F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3466129" y="8146390"/>
            <a:ext cx="3746312" cy="1111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540"/>
              </a:lnSpc>
              <a:spcBef>
                <a:spcPct val="0"/>
              </a:spcBef>
            </a:pPr>
            <a:r>
              <a:rPr lang="en-US" sz="2579" dirty="0">
                <a:solidFill>
                  <a:srgbClr val="F6F6F6"/>
                </a:solidFill>
                <a:latin typeface="Poppins"/>
                <a:ea typeface="Poppins"/>
                <a:cs typeface="Poppins"/>
                <a:sym typeface="Poppins"/>
              </a:rPr>
              <a:t>+375 (29) 700 35 05</a:t>
            </a:r>
          </a:p>
          <a:p>
            <a:pPr marL="0" lvl="0" indent="0" algn="l">
              <a:lnSpc>
                <a:spcPts val="4540"/>
              </a:lnSpc>
              <a:spcBef>
                <a:spcPct val="0"/>
              </a:spcBef>
            </a:pPr>
            <a:r>
              <a:rPr lang="en-US" sz="2579" strike="noStrike" dirty="0">
                <a:solidFill>
                  <a:srgbClr val="F6F6F6"/>
                </a:solidFill>
                <a:latin typeface="Poppins"/>
                <a:ea typeface="Poppins"/>
                <a:cs typeface="Poppins"/>
                <a:sym typeface="Poppins"/>
              </a:rPr>
              <a:t>+375 (17) 319 19 49</a:t>
            </a:r>
            <a:endParaRPr lang="en-US" sz="2579" strike="noStrike" dirty="0">
              <a:solidFill>
                <a:srgbClr val="F6F6F6"/>
              </a:solidFill>
              <a:latin typeface="Poppins"/>
              <a:ea typeface="Poppins"/>
              <a:cs typeface="Poppins"/>
              <a:sym typeface="Poppins"/>
              <a:hlinkClick r:id="rId21" tooltip="tel:+375%20(17)%20319%2019%2049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842737" y="7027957"/>
            <a:ext cx="9083954" cy="675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23"/>
              </a:lnSpc>
            </a:pPr>
            <a:r>
              <a:rPr lang="en-US" sz="3874" dirty="0" err="1">
                <a:solidFill>
                  <a:srgbClr val="FFFFFF"/>
                </a:solidFill>
                <a:latin typeface="Intro"/>
                <a:ea typeface="Intro"/>
                <a:cs typeface="Intro"/>
                <a:sym typeface="Intro"/>
              </a:rPr>
              <a:t>Молодежный</a:t>
            </a:r>
            <a:r>
              <a:rPr lang="en-US" sz="3874" dirty="0">
                <a:solidFill>
                  <a:srgbClr val="FFFFFF"/>
                </a:solidFill>
                <a:latin typeface="Intro"/>
                <a:ea typeface="Intro"/>
                <a:cs typeface="Intro"/>
                <a:sym typeface="Intro"/>
              </a:rPr>
              <a:t> </a:t>
            </a:r>
            <a:r>
              <a:rPr lang="en-US" sz="3874" dirty="0" err="1">
                <a:solidFill>
                  <a:srgbClr val="FFFFFF"/>
                </a:solidFill>
                <a:latin typeface="Intro"/>
                <a:ea typeface="Intro"/>
                <a:cs typeface="Intro"/>
                <a:sym typeface="Intro"/>
              </a:rPr>
              <a:t>театр</a:t>
            </a:r>
            <a:r>
              <a:rPr lang="en-US" sz="3874" dirty="0">
                <a:solidFill>
                  <a:srgbClr val="FFFFFF"/>
                </a:solidFill>
                <a:latin typeface="Intro"/>
                <a:ea typeface="Intro"/>
                <a:cs typeface="Intro"/>
                <a:sym typeface="Intro"/>
              </a:rPr>
              <a:t> </a:t>
            </a:r>
            <a:r>
              <a:rPr lang="en-US" sz="3874" dirty="0" err="1">
                <a:solidFill>
                  <a:srgbClr val="FFFFFF"/>
                </a:solidFill>
                <a:latin typeface="Intro"/>
                <a:ea typeface="Intro"/>
                <a:cs typeface="Intro"/>
                <a:sym typeface="Intro"/>
              </a:rPr>
              <a:t>эстрады</a:t>
            </a:r>
            <a:endParaRPr lang="en-US" sz="3874" dirty="0">
              <a:solidFill>
                <a:srgbClr val="FFFFFF"/>
              </a:solidFill>
              <a:latin typeface="Intro"/>
              <a:ea typeface="Intro"/>
              <a:cs typeface="Intro"/>
              <a:sym typeface="Intro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3240671" y="7969176"/>
            <a:ext cx="3527939" cy="8239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6652"/>
              </a:lnSpc>
              <a:spcBef>
                <a:spcPct val="0"/>
              </a:spcBef>
            </a:pPr>
            <a:r>
              <a:rPr lang="en-US" sz="5000" dirty="0">
                <a:solidFill>
                  <a:srgbClr val="F6F6F6"/>
                </a:solidFill>
                <a:latin typeface="Poppins"/>
                <a:ea typeface="Poppins"/>
                <a:cs typeface="Poppins"/>
                <a:sym typeface="Poppins"/>
              </a:rPr>
              <a:t>estrada.by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124422">
            <a:off x="4440726" y="-5286740"/>
            <a:ext cx="15504871" cy="15485490"/>
          </a:xfrm>
          <a:custGeom>
            <a:avLst/>
            <a:gdLst/>
            <a:ahLst/>
            <a:cxnLst/>
            <a:rect l="l" t="t" r="r" b="b"/>
            <a:pathLst>
              <a:path w="15504871" h="15485490">
                <a:moveTo>
                  <a:pt x="0" y="0"/>
                </a:moveTo>
                <a:lnTo>
                  <a:pt x="15504871" y="0"/>
                </a:lnTo>
                <a:lnTo>
                  <a:pt x="15504871" y="15485490"/>
                </a:lnTo>
                <a:lnTo>
                  <a:pt x="0" y="154854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9088373">
            <a:off x="9754750" y="1418968"/>
            <a:ext cx="13128058" cy="13966019"/>
          </a:xfrm>
          <a:custGeom>
            <a:avLst/>
            <a:gdLst/>
            <a:ahLst/>
            <a:cxnLst/>
            <a:rect l="l" t="t" r="r" b="b"/>
            <a:pathLst>
              <a:path w="13128058" h="13966019">
                <a:moveTo>
                  <a:pt x="0" y="0"/>
                </a:moveTo>
                <a:lnTo>
                  <a:pt x="13128058" y="0"/>
                </a:lnTo>
                <a:lnTo>
                  <a:pt x="13128058" y="13966019"/>
                </a:lnTo>
                <a:lnTo>
                  <a:pt x="0" y="139660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999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794495">
            <a:off x="-2008323" y="-4836870"/>
            <a:ext cx="10589272" cy="11265182"/>
          </a:xfrm>
          <a:custGeom>
            <a:avLst/>
            <a:gdLst/>
            <a:ahLst/>
            <a:cxnLst/>
            <a:rect l="l" t="t" r="r" b="b"/>
            <a:pathLst>
              <a:path w="10589272" h="11265182">
                <a:moveTo>
                  <a:pt x="0" y="0"/>
                </a:moveTo>
                <a:lnTo>
                  <a:pt x="10589271" y="0"/>
                </a:lnTo>
                <a:lnTo>
                  <a:pt x="10589271" y="11265182"/>
                </a:lnTo>
                <a:lnTo>
                  <a:pt x="0" y="112651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42410" y="696860"/>
            <a:ext cx="1608504" cy="1045527"/>
          </a:xfrm>
          <a:custGeom>
            <a:avLst/>
            <a:gdLst/>
            <a:ahLst/>
            <a:cxnLst/>
            <a:rect l="l" t="t" r="r" b="b"/>
            <a:pathLst>
              <a:path w="1608504" h="1045527">
                <a:moveTo>
                  <a:pt x="0" y="0"/>
                </a:moveTo>
                <a:lnTo>
                  <a:pt x="1608503" y="0"/>
                </a:lnTo>
                <a:lnTo>
                  <a:pt x="1608503" y="1045527"/>
                </a:lnTo>
                <a:lnTo>
                  <a:pt x="0" y="10455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075559" y="2152978"/>
            <a:ext cx="16136882" cy="2352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00"/>
              </a:lnSpc>
            </a:pPr>
            <a:r>
              <a:rPr lang="en-US" sz="9000" spc="-359" dirty="0" err="1">
                <a:solidFill>
                  <a:srgbClr val="FFFFFF"/>
                </a:solidFill>
                <a:latin typeface="Intro"/>
                <a:ea typeface="Intro"/>
                <a:cs typeface="Intro"/>
                <a:sym typeface="Intro"/>
              </a:rPr>
              <a:t>присоединяйтесь</a:t>
            </a:r>
            <a:r>
              <a:rPr lang="en-US" sz="9000" spc="-359" dirty="0">
                <a:solidFill>
                  <a:srgbClr val="FFFFFF"/>
                </a:solidFill>
                <a:latin typeface="Intro"/>
                <a:ea typeface="Intro"/>
                <a:cs typeface="Intro"/>
                <a:sym typeface="Intro"/>
              </a:rPr>
              <a:t> к </a:t>
            </a:r>
            <a:r>
              <a:rPr lang="en-US" sz="9000" spc="-359" dirty="0" err="1">
                <a:solidFill>
                  <a:srgbClr val="FFFFFF"/>
                </a:solidFill>
                <a:latin typeface="Intro"/>
                <a:ea typeface="Intro"/>
                <a:cs typeface="Intro"/>
                <a:sym typeface="Intro"/>
              </a:rPr>
              <a:t>нам</a:t>
            </a:r>
            <a:endParaRPr lang="en-US" sz="9000" spc="-359" dirty="0">
              <a:solidFill>
                <a:srgbClr val="FFFFFF"/>
              </a:solidFill>
              <a:latin typeface="Intro"/>
              <a:ea typeface="Intro"/>
              <a:cs typeface="Intro"/>
              <a:sym typeface="Intro"/>
            </a:endParaRPr>
          </a:p>
          <a:p>
            <a:pPr algn="ctr">
              <a:lnSpc>
                <a:spcPts val="9000"/>
              </a:lnSpc>
            </a:pPr>
            <a:r>
              <a:rPr lang="en-US" sz="9000" spc="-359" dirty="0">
                <a:solidFill>
                  <a:srgbClr val="FFFFFF"/>
                </a:solidFill>
                <a:latin typeface="Intro"/>
                <a:ea typeface="Intro"/>
                <a:cs typeface="Intro"/>
                <a:sym typeface="Intro"/>
              </a:rPr>
              <a:t>в </a:t>
            </a:r>
            <a:r>
              <a:rPr lang="en-US" sz="9000" spc="-359" dirty="0" err="1">
                <a:solidFill>
                  <a:srgbClr val="FFFFFF"/>
                </a:solidFill>
                <a:latin typeface="Intro"/>
                <a:ea typeface="Intro"/>
                <a:cs typeface="Intro"/>
                <a:sym typeface="Intro"/>
              </a:rPr>
              <a:t>социальных</a:t>
            </a:r>
            <a:r>
              <a:rPr lang="en-US" sz="9000" spc="-359" dirty="0">
                <a:solidFill>
                  <a:srgbClr val="FFFFFF"/>
                </a:solidFill>
                <a:latin typeface="Intro"/>
                <a:ea typeface="Intro"/>
                <a:cs typeface="Intro"/>
                <a:sym typeface="Intro"/>
              </a:rPr>
              <a:t> </a:t>
            </a:r>
            <a:r>
              <a:rPr lang="en-US" sz="9000" spc="-359" dirty="0" err="1">
                <a:solidFill>
                  <a:srgbClr val="FFFFFF"/>
                </a:solidFill>
                <a:latin typeface="Intro"/>
                <a:ea typeface="Intro"/>
                <a:cs typeface="Intro"/>
                <a:sym typeface="Intro"/>
              </a:rPr>
              <a:t>сетях</a:t>
            </a:r>
            <a:r>
              <a:rPr lang="en-US" sz="9000" spc="-359" dirty="0">
                <a:solidFill>
                  <a:srgbClr val="FFFFFF"/>
                </a:solidFill>
                <a:latin typeface="Intro"/>
                <a:ea typeface="Intro"/>
                <a:cs typeface="Intro"/>
                <a:sym typeface="Intro"/>
              </a:rPr>
              <a:t>!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671" y="4634826"/>
            <a:ext cx="3379530" cy="337953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26" y="4634826"/>
            <a:ext cx="3354786" cy="3354786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7855" y="4659570"/>
            <a:ext cx="3354786" cy="3354786"/>
          </a:xfrm>
          <a:prstGeom prst="rect">
            <a:avLst/>
          </a:prstGeom>
        </p:spPr>
      </p:pic>
      <p:sp>
        <p:nvSpPr>
          <p:cNvPr id="30" name="Freeform 18"/>
          <p:cNvSpPr/>
          <p:nvPr/>
        </p:nvSpPr>
        <p:spPr>
          <a:xfrm>
            <a:off x="2149509" y="8289680"/>
            <a:ext cx="1034059" cy="1063108"/>
          </a:xfrm>
          <a:custGeom>
            <a:avLst/>
            <a:gdLst/>
            <a:ahLst/>
            <a:cxnLst/>
            <a:rect l="l" t="t" r="r" b="b"/>
            <a:pathLst>
              <a:path w="1151878" h="1151878">
                <a:moveTo>
                  <a:pt x="0" y="0"/>
                </a:moveTo>
                <a:lnTo>
                  <a:pt x="1151878" y="0"/>
                </a:lnTo>
                <a:lnTo>
                  <a:pt x="1151878" y="1151879"/>
                </a:lnTo>
                <a:lnTo>
                  <a:pt x="0" y="11518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10"/>
          <p:cNvSpPr/>
          <p:nvPr/>
        </p:nvSpPr>
        <p:spPr>
          <a:xfrm>
            <a:off x="15064102" y="8318164"/>
            <a:ext cx="1002292" cy="1034624"/>
          </a:xfrm>
          <a:custGeom>
            <a:avLst/>
            <a:gdLst/>
            <a:ahLst/>
            <a:cxnLst/>
            <a:rect l="l" t="t" r="r" b="b"/>
            <a:pathLst>
              <a:path w="1002292" h="1034624">
                <a:moveTo>
                  <a:pt x="0" y="0"/>
                </a:moveTo>
                <a:lnTo>
                  <a:pt x="1002292" y="0"/>
                </a:lnTo>
                <a:lnTo>
                  <a:pt x="1002292" y="1034625"/>
                </a:lnTo>
                <a:lnTo>
                  <a:pt x="0" y="1034625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32" name="Прямоугольник 31"/>
          <p:cNvSpPr/>
          <p:nvPr/>
        </p:nvSpPr>
        <p:spPr>
          <a:xfrm>
            <a:off x="8072491" y="8171975"/>
            <a:ext cx="17338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spc="-359" dirty="0" smtClean="0">
                <a:solidFill>
                  <a:srgbClr val="FFFFFF"/>
                </a:solidFill>
                <a:latin typeface="Intro"/>
                <a:sym typeface="Intro"/>
              </a:rPr>
              <a:t>сайт</a:t>
            </a:r>
            <a:endParaRPr lang="en-US" sz="4000" dirty="0"/>
          </a:p>
        </p:txBody>
      </p:sp>
      <p:grpSp>
        <p:nvGrpSpPr>
          <p:cNvPr id="33" name="Group 15"/>
          <p:cNvGrpSpPr/>
          <p:nvPr/>
        </p:nvGrpSpPr>
        <p:grpSpPr>
          <a:xfrm>
            <a:off x="7365002" y="8871016"/>
            <a:ext cx="3148867" cy="695974"/>
            <a:chOff x="0" y="0"/>
            <a:chExt cx="1031926" cy="186819"/>
          </a:xfrm>
        </p:grpSpPr>
        <p:sp>
          <p:nvSpPr>
            <p:cNvPr id="34" name="Freeform 16"/>
            <p:cNvSpPr/>
            <p:nvPr/>
          </p:nvSpPr>
          <p:spPr>
            <a:xfrm>
              <a:off x="0" y="0"/>
              <a:ext cx="1031926" cy="186819"/>
            </a:xfrm>
            <a:custGeom>
              <a:avLst/>
              <a:gdLst/>
              <a:ahLst/>
              <a:cxnLst/>
              <a:rect l="l" t="t" r="r" b="b"/>
              <a:pathLst>
                <a:path w="1031926" h="186819">
                  <a:moveTo>
                    <a:pt x="93410" y="0"/>
                  </a:moveTo>
                  <a:lnTo>
                    <a:pt x="938517" y="0"/>
                  </a:lnTo>
                  <a:cubicBezTo>
                    <a:pt x="990105" y="0"/>
                    <a:pt x="1031926" y="41821"/>
                    <a:pt x="1031926" y="93410"/>
                  </a:cubicBezTo>
                  <a:lnTo>
                    <a:pt x="1031926" y="93410"/>
                  </a:lnTo>
                  <a:cubicBezTo>
                    <a:pt x="1031926" y="118183"/>
                    <a:pt x="1022085" y="141942"/>
                    <a:pt x="1004567" y="159460"/>
                  </a:cubicBezTo>
                  <a:cubicBezTo>
                    <a:pt x="987049" y="176978"/>
                    <a:pt x="963290" y="186819"/>
                    <a:pt x="938517" y="186819"/>
                  </a:cubicBezTo>
                  <a:lnTo>
                    <a:pt x="93410" y="186819"/>
                  </a:lnTo>
                  <a:cubicBezTo>
                    <a:pt x="41821" y="186819"/>
                    <a:pt x="0" y="144998"/>
                    <a:pt x="0" y="93410"/>
                  </a:cubicBezTo>
                  <a:lnTo>
                    <a:pt x="0" y="93410"/>
                  </a:lnTo>
                  <a:cubicBezTo>
                    <a:pt x="0" y="41821"/>
                    <a:pt x="41821" y="0"/>
                    <a:pt x="9341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F3DD52"/>
              </a:solidFill>
              <a:prstDash val="solid"/>
              <a:round/>
            </a:ln>
          </p:spPr>
        </p:sp>
        <p:sp>
          <p:nvSpPr>
            <p:cNvPr id="35" name="TextBox 17"/>
            <p:cNvSpPr txBox="1"/>
            <p:nvPr/>
          </p:nvSpPr>
          <p:spPr>
            <a:xfrm>
              <a:off x="0" y="-38100"/>
              <a:ext cx="1031926" cy="2249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6" name="Прямоугольник 35"/>
          <p:cNvSpPr/>
          <p:nvPr/>
        </p:nvSpPr>
        <p:spPr>
          <a:xfrm>
            <a:off x="7817974" y="8648700"/>
            <a:ext cx="2242922" cy="8444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ts val="6652"/>
              </a:lnSpc>
              <a:spcBef>
                <a:spcPct val="0"/>
              </a:spcBef>
            </a:pPr>
            <a:r>
              <a:rPr lang="en-US" sz="3000" dirty="0">
                <a:solidFill>
                  <a:srgbClr val="F6F6F6"/>
                </a:solidFill>
                <a:latin typeface="Poppins"/>
                <a:ea typeface="Poppins"/>
                <a:cs typeface="Poppins"/>
                <a:sym typeface="Poppins"/>
              </a:rPr>
              <a:t>estrada.by</a:t>
            </a:r>
          </a:p>
        </p:txBody>
      </p:sp>
    </p:spTree>
    <p:extLst>
      <p:ext uri="{BB962C8B-B14F-4D97-AF65-F5344CB8AC3E}">
        <p14:creationId xmlns:p14="http://schemas.microsoft.com/office/powerpoint/2010/main" val="2859277567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80827">
            <a:off x="-3106605" y="-2275516"/>
            <a:ext cx="14220834" cy="14203058"/>
          </a:xfrm>
          <a:custGeom>
            <a:avLst/>
            <a:gdLst/>
            <a:ahLst/>
            <a:cxnLst/>
            <a:rect l="l" t="t" r="r" b="b"/>
            <a:pathLst>
              <a:path w="14220834" h="14203058">
                <a:moveTo>
                  <a:pt x="0" y="0"/>
                </a:moveTo>
                <a:lnTo>
                  <a:pt x="14220834" y="0"/>
                </a:lnTo>
                <a:lnTo>
                  <a:pt x="14220834" y="14203057"/>
                </a:lnTo>
                <a:lnTo>
                  <a:pt x="0" y="142030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794495">
            <a:off x="-5351897" y="4310298"/>
            <a:ext cx="10589272" cy="11265182"/>
          </a:xfrm>
          <a:custGeom>
            <a:avLst/>
            <a:gdLst/>
            <a:ahLst/>
            <a:cxnLst/>
            <a:rect l="l" t="t" r="r" b="b"/>
            <a:pathLst>
              <a:path w="10589272" h="11265182">
                <a:moveTo>
                  <a:pt x="0" y="0"/>
                </a:moveTo>
                <a:lnTo>
                  <a:pt x="10589271" y="0"/>
                </a:lnTo>
                <a:lnTo>
                  <a:pt x="10589271" y="11265183"/>
                </a:lnTo>
                <a:lnTo>
                  <a:pt x="0" y="112651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</a:blip>
            <a:stretch>
              <a:fillRect/>
            </a:stretch>
          </a:blip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851180" y="6359317"/>
            <a:ext cx="1488855" cy="1488855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 rot="-9088373">
            <a:off x="11310460" y="-7323236"/>
            <a:ext cx="13128058" cy="13966019"/>
          </a:xfrm>
          <a:custGeom>
            <a:avLst/>
            <a:gdLst/>
            <a:ahLst/>
            <a:cxnLst/>
            <a:rect l="l" t="t" r="r" b="b"/>
            <a:pathLst>
              <a:path w="13128058" h="13966019">
                <a:moveTo>
                  <a:pt x="0" y="0"/>
                </a:moveTo>
                <a:lnTo>
                  <a:pt x="13128058" y="0"/>
                </a:lnTo>
                <a:lnTo>
                  <a:pt x="13128058" y="13966019"/>
                </a:lnTo>
                <a:lnTo>
                  <a:pt x="0" y="139660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999"/>
            </a:blip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-727444" y="1923362"/>
            <a:ext cx="5738679" cy="3443207"/>
            <a:chOff x="0" y="0"/>
            <a:chExt cx="6350000" cy="381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0" y="3175000"/>
                  </a:move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3175000"/>
                  </a:lnTo>
                  <a:cubicBezTo>
                    <a:pt x="6350000" y="3525520"/>
                    <a:pt x="6065520" y="3810000"/>
                    <a:pt x="5715000" y="3810000"/>
                  </a:cubicBezTo>
                  <a:lnTo>
                    <a:pt x="635000" y="3810000"/>
                  </a:lnTo>
                  <a:cubicBezTo>
                    <a:pt x="284480" y="3810000"/>
                    <a:pt x="0" y="3525520"/>
                    <a:pt x="0" y="3175000"/>
                  </a:cubicBezTo>
                  <a:close/>
                </a:path>
              </a:pathLst>
            </a:custGeom>
            <a:blipFill>
              <a:blip r:embed="rId5"/>
              <a:stretch>
                <a:fillRect l="-3097" r="-3097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5715000" y="19050"/>
                  </a:moveTo>
                  <a:cubicBezTo>
                    <a:pt x="6054090" y="19050"/>
                    <a:pt x="6330950" y="295910"/>
                    <a:pt x="6330950" y="635000"/>
                  </a:cubicBezTo>
                  <a:lnTo>
                    <a:pt x="6330950" y="3175000"/>
                  </a:lnTo>
                  <a:cubicBezTo>
                    <a:pt x="6330950" y="3514090"/>
                    <a:pt x="6054090" y="3790950"/>
                    <a:pt x="5715000" y="3790950"/>
                  </a:cubicBezTo>
                  <a:lnTo>
                    <a:pt x="635000" y="3790950"/>
                  </a:lnTo>
                  <a:cubicBezTo>
                    <a:pt x="295910" y="3790950"/>
                    <a:pt x="19050" y="3514090"/>
                    <a:pt x="19050" y="3175000"/>
                  </a:cubicBezTo>
                  <a:lnTo>
                    <a:pt x="19050" y="635000"/>
                  </a:lnTo>
                  <a:cubicBezTo>
                    <a:pt x="19050" y="295910"/>
                    <a:pt x="295910" y="19050"/>
                    <a:pt x="635000" y="19050"/>
                  </a:cubicBezTo>
                  <a:lnTo>
                    <a:pt x="5715000" y="19050"/>
                  </a:lnTo>
                  <a:moveTo>
                    <a:pt x="5715000" y="0"/>
                  </a:moveTo>
                  <a:lnTo>
                    <a:pt x="635000" y="0"/>
                  </a:lnTo>
                  <a:cubicBezTo>
                    <a:pt x="284480" y="0"/>
                    <a:pt x="0" y="284480"/>
                    <a:pt x="0" y="635000"/>
                  </a:cubicBezTo>
                  <a:lnTo>
                    <a:pt x="0" y="3175000"/>
                  </a:lnTo>
                  <a:cubicBezTo>
                    <a:pt x="0" y="3525520"/>
                    <a:pt x="284480" y="3810000"/>
                    <a:pt x="635000" y="3810000"/>
                  </a:cubicBezTo>
                  <a:lnTo>
                    <a:pt x="5715000" y="3810000"/>
                  </a:lnTo>
                  <a:cubicBezTo>
                    <a:pt x="6065520" y="3810000"/>
                    <a:pt x="6350000" y="3525520"/>
                    <a:pt x="6350000" y="3175000"/>
                  </a:cubicBezTo>
                  <a:lnTo>
                    <a:pt x="6350000" y="635000"/>
                  </a:lnTo>
                  <a:cubicBezTo>
                    <a:pt x="6350000" y="284480"/>
                    <a:pt x="6065520" y="0"/>
                    <a:pt x="5715000" y="0"/>
                  </a:cubicBezTo>
                  <a:lnTo>
                    <a:pt x="5715000" y="0"/>
                  </a:lnTo>
                  <a:close/>
                </a:path>
              </a:pathLst>
            </a:custGeom>
            <a:solidFill>
              <a:srgbClr val="101010"/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2477720" y="59245"/>
            <a:ext cx="6538740" cy="3923244"/>
            <a:chOff x="0" y="0"/>
            <a:chExt cx="6350000" cy="381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0" y="3175000"/>
                  </a:move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3175000"/>
                  </a:lnTo>
                  <a:cubicBezTo>
                    <a:pt x="6350000" y="3525520"/>
                    <a:pt x="6065520" y="3810000"/>
                    <a:pt x="5715000" y="3810000"/>
                  </a:cubicBezTo>
                  <a:lnTo>
                    <a:pt x="635000" y="3810000"/>
                  </a:lnTo>
                  <a:cubicBezTo>
                    <a:pt x="284480" y="3810000"/>
                    <a:pt x="0" y="3525520"/>
                    <a:pt x="0" y="3175000"/>
                  </a:cubicBezTo>
                  <a:close/>
                </a:path>
              </a:pathLst>
            </a:custGeom>
            <a:blipFill>
              <a:blip r:embed="rId6"/>
              <a:stretch>
                <a:fillRect l="-4919" r="-4919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5715000" y="19050"/>
                  </a:moveTo>
                  <a:cubicBezTo>
                    <a:pt x="6054090" y="19050"/>
                    <a:pt x="6330950" y="295910"/>
                    <a:pt x="6330950" y="635000"/>
                  </a:cubicBezTo>
                  <a:lnTo>
                    <a:pt x="6330950" y="3175000"/>
                  </a:lnTo>
                  <a:cubicBezTo>
                    <a:pt x="6330950" y="3514090"/>
                    <a:pt x="6054090" y="3790950"/>
                    <a:pt x="5715000" y="3790950"/>
                  </a:cubicBezTo>
                  <a:lnTo>
                    <a:pt x="635000" y="3790950"/>
                  </a:lnTo>
                  <a:cubicBezTo>
                    <a:pt x="295910" y="3790950"/>
                    <a:pt x="19050" y="3514090"/>
                    <a:pt x="19050" y="3175000"/>
                  </a:cubicBezTo>
                  <a:lnTo>
                    <a:pt x="19050" y="635000"/>
                  </a:lnTo>
                  <a:cubicBezTo>
                    <a:pt x="19050" y="295910"/>
                    <a:pt x="295910" y="19050"/>
                    <a:pt x="635000" y="19050"/>
                  </a:cubicBezTo>
                  <a:lnTo>
                    <a:pt x="5715000" y="19050"/>
                  </a:lnTo>
                  <a:moveTo>
                    <a:pt x="5715000" y="0"/>
                  </a:moveTo>
                  <a:lnTo>
                    <a:pt x="635000" y="0"/>
                  </a:lnTo>
                  <a:cubicBezTo>
                    <a:pt x="284480" y="0"/>
                    <a:pt x="0" y="284480"/>
                    <a:pt x="0" y="635000"/>
                  </a:cubicBezTo>
                  <a:lnTo>
                    <a:pt x="0" y="3175000"/>
                  </a:lnTo>
                  <a:cubicBezTo>
                    <a:pt x="0" y="3525520"/>
                    <a:pt x="284480" y="3810000"/>
                    <a:pt x="635000" y="3810000"/>
                  </a:cubicBezTo>
                  <a:lnTo>
                    <a:pt x="5715000" y="3810000"/>
                  </a:lnTo>
                  <a:cubicBezTo>
                    <a:pt x="6065520" y="3810000"/>
                    <a:pt x="6350000" y="3525520"/>
                    <a:pt x="6350000" y="3175000"/>
                  </a:cubicBezTo>
                  <a:lnTo>
                    <a:pt x="6350000" y="635000"/>
                  </a:lnTo>
                  <a:cubicBezTo>
                    <a:pt x="6350000" y="284480"/>
                    <a:pt x="6065520" y="0"/>
                    <a:pt x="5715000" y="0"/>
                  </a:cubicBezTo>
                  <a:lnTo>
                    <a:pt x="5715000" y="0"/>
                  </a:lnTo>
                  <a:close/>
                </a:path>
              </a:pathLst>
            </a:custGeom>
            <a:solidFill>
              <a:srgbClr val="101010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011235" y="3982489"/>
            <a:ext cx="1488855" cy="148885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983201" y="6427897"/>
            <a:ext cx="1488855" cy="148885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602387" y="3947768"/>
            <a:ext cx="1488855" cy="1488855"/>
          </a:xfrm>
          <a:prstGeom prst="rect">
            <a:avLst/>
          </a:prstGeom>
        </p:spPr>
      </p:pic>
      <p:sp>
        <p:nvSpPr>
          <p:cNvPr id="15" name="Freeform 15"/>
          <p:cNvSpPr/>
          <p:nvPr/>
        </p:nvSpPr>
        <p:spPr>
          <a:xfrm>
            <a:off x="542410" y="696860"/>
            <a:ext cx="1608504" cy="1045527"/>
          </a:xfrm>
          <a:custGeom>
            <a:avLst/>
            <a:gdLst/>
            <a:ahLst/>
            <a:cxnLst/>
            <a:rect l="l" t="t" r="r" b="b"/>
            <a:pathLst>
              <a:path w="1608504" h="1045527">
                <a:moveTo>
                  <a:pt x="0" y="0"/>
                </a:moveTo>
                <a:lnTo>
                  <a:pt x="1608503" y="0"/>
                </a:lnTo>
                <a:lnTo>
                  <a:pt x="1608503" y="1045527"/>
                </a:lnTo>
                <a:lnTo>
                  <a:pt x="0" y="10455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002663" y="6427897"/>
            <a:ext cx="1488855" cy="1488855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4422039" y="1769259"/>
            <a:ext cx="9443922" cy="1281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84"/>
              </a:lnSpc>
            </a:pPr>
            <a:r>
              <a:rPr lang="en-US" sz="9584" spc="-383">
                <a:solidFill>
                  <a:srgbClr val="F6F6F6"/>
                </a:solidFill>
                <a:latin typeface="Intro"/>
                <a:ea typeface="Intro"/>
                <a:cs typeface="Intro"/>
                <a:sym typeface="Intro"/>
              </a:rPr>
              <a:t>УСЛУГИ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128046" y="6840607"/>
            <a:ext cx="935123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4"/>
              </a:lnSpc>
            </a:pPr>
            <a:r>
              <a:rPr lang="en-US" sz="2590" b="1" spc="-123" dirty="0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1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288101" y="4555167"/>
            <a:ext cx="935123" cy="405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94"/>
              </a:lnSpc>
            </a:pPr>
            <a:r>
              <a:rPr lang="en-US" sz="2594" b="1" spc="-103" dirty="0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2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260067" y="6959953"/>
            <a:ext cx="935123" cy="405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94"/>
              </a:lnSpc>
            </a:pPr>
            <a:r>
              <a:rPr lang="en-US" sz="2594" b="1" spc="-103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3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879253" y="4512991"/>
            <a:ext cx="935123" cy="408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94"/>
              </a:lnSpc>
            </a:pPr>
            <a:r>
              <a:rPr lang="en-US" sz="2594" b="1" spc="-103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4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66101" y="7908082"/>
            <a:ext cx="4659014" cy="1021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</a:pPr>
            <a:r>
              <a:rPr lang="en-US" sz="2899" spc="-115" dirty="0">
                <a:solidFill>
                  <a:srgbClr val="F3DD52"/>
                </a:solidFill>
                <a:latin typeface="Intro"/>
                <a:ea typeface="Intro"/>
                <a:cs typeface="Intro"/>
                <a:sym typeface="Intro"/>
              </a:rPr>
              <a:t>ОРГАНИЗУЕМ ПРОЕКТ </a:t>
            </a:r>
          </a:p>
          <a:p>
            <a:pPr algn="ctr">
              <a:lnSpc>
                <a:spcPts val="4059"/>
              </a:lnSpc>
            </a:pPr>
            <a:r>
              <a:rPr lang="en-US" sz="2899" spc="-115" dirty="0">
                <a:solidFill>
                  <a:srgbClr val="F3DD52"/>
                </a:solidFill>
                <a:latin typeface="Intro"/>
                <a:ea typeface="Intro"/>
                <a:cs typeface="Intro"/>
                <a:sym typeface="Intro"/>
              </a:rPr>
              <a:t>ПОД КЛЮЧ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772503" y="5480869"/>
            <a:ext cx="4105282" cy="1021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</a:pPr>
            <a:r>
              <a:rPr lang="en-US" sz="2899" spc="-115">
                <a:solidFill>
                  <a:srgbClr val="F3DD52"/>
                </a:solidFill>
                <a:latin typeface="Intro"/>
                <a:ea typeface="Intro"/>
                <a:cs typeface="Intro"/>
                <a:sym typeface="Intro"/>
              </a:rPr>
              <a:t>ОРГАНИЗУЕМ НА ЛЮБОЙ ПЛОЩАДКЕ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500090" y="7908082"/>
            <a:ext cx="4569858" cy="1012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</a:pPr>
            <a:r>
              <a:rPr lang="en-US" sz="2899" spc="-115" dirty="0">
                <a:solidFill>
                  <a:srgbClr val="F3DD52"/>
                </a:solidFill>
                <a:latin typeface="Intro"/>
                <a:ea typeface="Intro"/>
                <a:cs typeface="Intro"/>
                <a:sym typeface="Intro"/>
              </a:rPr>
              <a:t>ОРГАНИЗУЕМ УЧАСТИЕ </a:t>
            </a:r>
            <a:r>
              <a:rPr lang="ru-RU" sz="2899" spc="-115" dirty="0" err="1" smtClean="0">
                <a:solidFill>
                  <a:srgbClr val="F3DD52"/>
                </a:solidFill>
                <a:latin typeface="Intro"/>
                <a:ea typeface="Intro"/>
                <a:cs typeface="Intro"/>
                <a:sym typeface="Intro"/>
              </a:rPr>
              <a:t>топовых</a:t>
            </a:r>
            <a:r>
              <a:rPr lang="ru-RU" sz="2899" spc="-115" dirty="0" smtClean="0">
                <a:solidFill>
                  <a:srgbClr val="F3DD52"/>
                </a:solidFill>
                <a:latin typeface="Intro"/>
                <a:ea typeface="Intro"/>
                <a:cs typeface="Intro"/>
                <a:sym typeface="Intro"/>
              </a:rPr>
              <a:t> </a:t>
            </a:r>
            <a:r>
              <a:rPr lang="en-US" sz="2899" spc="-115" dirty="0" smtClean="0">
                <a:solidFill>
                  <a:srgbClr val="F3DD52"/>
                </a:solidFill>
                <a:latin typeface="Intro"/>
                <a:ea typeface="Intro"/>
                <a:cs typeface="Intro"/>
                <a:sym typeface="Intro"/>
              </a:rPr>
              <a:t>ЗВЕЗД</a:t>
            </a:r>
            <a:endParaRPr lang="en-US" sz="2899" spc="-115" dirty="0">
              <a:solidFill>
                <a:srgbClr val="F3DD52"/>
              </a:solidFill>
              <a:latin typeface="Intro"/>
              <a:ea typeface="Intro"/>
              <a:cs typeface="Intro"/>
              <a:sym typeface="Intro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8306410" y="5480869"/>
            <a:ext cx="5929542" cy="1021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</a:pPr>
            <a:r>
              <a:rPr lang="en-US" sz="2899" spc="-115" dirty="0">
                <a:solidFill>
                  <a:srgbClr val="F3DD52"/>
                </a:solidFill>
                <a:latin typeface="Intro"/>
                <a:ea typeface="Intro"/>
                <a:cs typeface="Intro"/>
                <a:sym typeface="Intro"/>
              </a:rPr>
              <a:t>РАЗРАБОТАЕМ КОНЦЕПЦИЮ  ПРАЗДНИКА ОРГАНИЗАЦИИ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5279529" y="6959953"/>
            <a:ext cx="935123" cy="408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94"/>
              </a:lnSpc>
            </a:pPr>
            <a:r>
              <a:rPr lang="en-US" sz="2594" b="1" spc="-103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5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299206" y="7908082"/>
            <a:ext cx="6483972" cy="1577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</a:pPr>
            <a:r>
              <a:rPr lang="en-US" sz="2899" spc="-115" dirty="0">
                <a:solidFill>
                  <a:srgbClr val="F3DD52"/>
                </a:solidFill>
                <a:latin typeface="Intro"/>
                <a:ea typeface="Intro"/>
                <a:cs typeface="Intro"/>
                <a:sym typeface="Intro"/>
              </a:rPr>
              <a:t>ПОКАЖЕМ СПЕКТАКЛЬ </a:t>
            </a:r>
            <a:r>
              <a:rPr lang="en-US" sz="2899" spc="-115" dirty="0" smtClean="0">
                <a:solidFill>
                  <a:srgbClr val="F3DD52"/>
                </a:solidFill>
                <a:latin typeface="Intro"/>
                <a:ea typeface="Intro"/>
                <a:cs typeface="Intro"/>
                <a:sym typeface="Intro"/>
              </a:rPr>
              <a:t>СОТРУДНИКАМ,</a:t>
            </a:r>
            <a:endParaRPr lang="en-US" sz="2899" spc="-115" dirty="0">
              <a:solidFill>
                <a:srgbClr val="F3DD52"/>
              </a:solidFill>
              <a:latin typeface="Intro"/>
              <a:ea typeface="Intro"/>
              <a:cs typeface="Intro"/>
              <a:sym typeface="Intro"/>
            </a:endParaRPr>
          </a:p>
          <a:p>
            <a:pPr algn="ctr">
              <a:lnSpc>
                <a:spcPts val="4059"/>
              </a:lnSpc>
            </a:pPr>
            <a:r>
              <a:rPr lang="en-US" sz="2899" spc="-115" dirty="0">
                <a:solidFill>
                  <a:srgbClr val="F3DD52"/>
                </a:solidFill>
                <a:latin typeface="Intro"/>
                <a:ea typeface="Intro"/>
                <a:cs typeface="Intro"/>
                <a:sym typeface="Intro"/>
              </a:rPr>
              <a:t>ДЕТЯМ СОТРУДНИКОВ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61751">
            <a:off x="5364107" y="-3936538"/>
            <a:ext cx="14220834" cy="14203058"/>
          </a:xfrm>
          <a:custGeom>
            <a:avLst/>
            <a:gdLst/>
            <a:ahLst/>
            <a:cxnLst/>
            <a:rect l="l" t="t" r="r" b="b"/>
            <a:pathLst>
              <a:path w="14220834" h="14203058">
                <a:moveTo>
                  <a:pt x="0" y="0"/>
                </a:moveTo>
                <a:lnTo>
                  <a:pt x="14220834" y="0"/>
                </a:lnTo>
                <a:lnTo>
                  <a:pt x="14220834" y="14203058"/>
                </a:lnTo>
                <a:lnTo>
                  <a:pt x="0" y="142030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7047732">
            <a:off x="9506919" y="-4154254"/>
            <a:ext cx="10589272" cy="11265182"/>
          </a:xfrm>
          <a:custGeom>
            <a:avLst/>
            <a:gdLst/>
            <a:ahLst/>
            <a:cxnLst/>
            <a:rect l="l" t="t" r="r" b="b"/>
            <a:pathLst>
              <a:path w="10589272" h="11265182">
                <a:moveTo>
                  <a:pt x="0" y="0"/>
                </a:moveTo>
                <a:lnTo>
                  <a:pt x="10589272" y="0"/>
                </a:lnTo>
                <a:lnTo>
                  <a:pt x="10589272" y="11265183"/>
                </a:lnTo>
                <a:lnTo>
                  <a:pt x="0" y="112651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047732">
            <a:off x="-574452" y="5118119"/>
            <a:ext cx="10589272" cy="11265182"/>
          </a:xfrm>
          <a:custGeom>
            <a:avLst/>
            <a:gdLst/>
            <a:ahLst/>
            <a:cxnLst/>
            <a:rect l="l" t="t" r="r" b="b"/>
            <a:pathLst>
              <a:path w="10589272" h="11265182">
                <a:moveTo>
                  <a:pt x="0" y="0"/>
                </a:moveTo>
                <a:lnTo>
                  <a:pt x="10589272" y="0"/>
                </a:lnTo>
                <a:lnTo>
                  <a:pt x="10589272" y="11265183"/>
                </a:lnTo>
                <a:lnTo>
                  <a:pt x="0" y="112651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9903246" y="8218634"/>
            <a:ext cx="7120104" cy="720832"/>
            <a:chOff x="0" y="0"/>
            <a:chExt cx="1875254" cy="18984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875254" cy="189849"/>
            </a:xfrm>
            <a:custGeom>
              <a:avLst/>
              <a:gdLst/>
              <a:ahLst/>
              <a:cxnLst/>
              <a:rect l="l" t="t" r="r" b="b"/>
              <a:pathLst>
                <a:path w="1875254" h="189849">
                  <a:moveTo>
                    <a:pt x="55454" y="0"/>
                  </a:moveTo>
                  <a:lnTo>
                    <a:pt x="1819800" y="0"/>
                  </a:lnTo>
                  <a:cubicBezTo>
                    <a:pt x="1834507" y="0"/>
                    <a:pt x="1848612" y="5842"/>
                    <a:pt x="1859012" y="16242"/>
                  </a:cubicBezTo>
                  <a:cubicBezTo>
                    <a:pt x="1869411" y="26642"/>
                    <a:pt x="1875254" y="40747"/>
                    <a:pt x="1875254" y="55454"/>
                  </a:cubicBezTo>
                  <a:lnTo>
                    <a:pt x="1875254" y="134395"/>
                  </a:lnTo>
                  <a:cubicBezTo>
                    <a:pt x="1875254" y="149102"/>
                    <a:pt x="1869411" y="163207"/>
                    <a:pt x="1859012" y="173607"/>
                  </a:cubicBezTo>
                  <a:cubicBezTo>
                    <a:pt x="1848612" y="184006"/>
                    <a:pt x="1834507" y="189849"/>
                    <a:pt x="1819800" y="189849"/>
                  </a:cubicBezTo>
                  <a:lnTo>
                    <a:pt x="55454" y="189849"/>
                  </a:lnTo>
                  <a:cubicBezTo>
                    <a:pt x="24828" y="189849"/>
                    <a:pt x="0" y="165021"/>
                    <a:pt x="0" y="134395"/>
                  </a:cubicBezTo>
                  <a:lnTo>
                    <a:pt x="0" y="55454"/>
                  </a:lnTo>
                  <a:cubicBezTo>
                    <a:pt x="0" y="40747"/>
                    <a:pt x="5842" y="26642"/>
                    <a:pt x="16242" y="16242"/>
                  </a:cubicBezTo>
                  <a:cubicBezTo>
                    <a:pt x="26642" y="5842"/>
                    <a:pt x="40747" y="0"/>
                    <a:pt x="5545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F3DD52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875254" cy="2279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6093407" y="8423412"/>
            <a:ext cx="429286" cy="318452"/>
          </a:xfrm>
          <a:custGeom>
            <a:avLst/>
            <a:gdLst/>
            <a:ahLst/>
            <a:cxnLst/>
            <a:rect l="l" t="t" r="r" b="b"/>
            <a:pathLst>
              <a:path w="429286" h="318452">
                <a:moveTo>
                  <a:pt x="0" y="0"/>
                </a:moveTo>
                <a:lnTo>
                  <a:pt x="429286" y="0"/>
                </a:lnTo>
                <a:lnTo>
                  <a:pt x="429286" y="318452"/>
                </a:lnTo>
                <a:lnTo>
                  <a:pt x="0" y="3184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028700" y="4344971"/>
            <a:ext cx="4537894" cy="3001163"/>
            <a:chOff x="0" y="0"/>
            <a:chExt cx="1195166" cy="79043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95166" cy="790430"/>
            </a:xfrm>
            <a:custGeom>
              <a:avLst/>
              <a:gdLst/>
              <a:ahLst/>
              <a:cxnLst/>
              <a:rect l="l" t="t" r="r" b="b"/>
              <a:pathLst>
                <a:path w="1195166" h="790430">
                  <a:moveTo>
                    <a:pt x="42651" y="0"/>
                  </a:moveTo>
                  <a:lnTo>
                    <a:pt x="1152514" y="0"/>
                  </a:lnTo>
                  <a:cubicBezTo>
                    <a:pt x="1163826" y="0"/>
                    <a:pt x="1174675" y="4494"/>
                    <a:pt x="1182673" y="12492"/>
                  </a:cubicBezTo>
                  <a:cubicBezTo>
                    <a:pt x="1190672" y="20491"/>
                    <a:pt x="1195166" y="31340"/>
                    <a:pt x="1195166" y="42651"/>
                  </a:cubicBezTo>
                  <a:lnTo>
                    <a:pt x="1195166" y="747778"/>
                  </a:lnTo>
                  <a:cubicBezTo>
                    <a:pt x="1195166" y="771334"/>
                    <a:pt x="1176070" y="790430"/>
                    <a:pt x="1152514" y="790430"/>
                  </a:cubicBezTo>
                  <a:lnTo>
                    <a:pt x="42651" y="790430"/>
                  </a:lnTo>
                  <a:cubicBezTo>
                    <a:pt x="19096" y="790430"/>
                    <a:pt x="0" y="771334"/>
                    <a:pt x="0" y="747778"/>
                  </a:cubicBezTo>
                  <a:lnTo>
                    <a:pt x="0" y="42651"/>
                  </a:lnTo>
                  <a:cubicBezTo>
                    <a:pt x="0" y="19096"/>
                    <a:pt x="19096" y="0"/>
                    <a:pt x="4265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7B594">
                    <a:alpha val="100000"/>
                  </a:srgbClr>
                </a:gs>
                <a:gs pos="100000">
                  <a:srgbClr val="62DFB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1195166" cy="847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875053" y="4344971"/>
            <a:ext cx="4537894" cy="3001163"/>
            <a:chOff x="0" y="0"/>
            <a:chExt cx="1195166" cy="79043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95166" cy="790430"/>
            </a:xfrm>
            <a:custGeom>
              <a:avLst/>
              <a:gdLst/>
              <a:ahLst/>
              <a:cxnLst/>
              <a:rect l="l" t="t" r="r" b="b"/>
              <a:pathLst>
                <a:path w="1195166" h="790430">
                  <a:moveTo>
                    <a:pt x="42651" y="0"/>
                  </a:moveTo>
                  <a:lnTo>
                    <a:pt x="1152514" y="0"/>
                  </a:lnTo>
                  <a:cubicBezTo>
                    <a:pt x="1163826" y="0"/>
                    <a:pt x="1174675" y="4494"/>
                    <a:pt x="1182673" y="12492"/>
                  </a:cubicBezTo>
                  <a:cubicBezTo>
                    <a:pt x="1190672" y="20491"/>
                    <a:pt x="1195166" y="31340"/>
                    <a:pt x="1195166" y="42651"/>
                  </a:cubicBezTo>
                  <a:lnTo>
                    <a:pt x="1195166" y="747778"/>
                  </a:lnTo>
                  <a:cubicBezTo>
                    <a:pt x="1195166" y="771334"/>
                    <a:pt x="1176070" y="790430"/>
                    <a:pt x="1152514" y="790430"/>
                  </a:cubicBezTo>
                  <a:lnTo>
                    <a:pt x="42651" y="790430"/>
                  </a:lnTo>
                  <a:cubicBezTo>
                    <a:pt x="19096" y="790430"/>
                    <a:pt x="0" y="771334"/>
                    <a:pt x="0" y="747778"/>
                  </a:cubicBezTo>
                  <a:lnTo>
                    <a:pt x="0" y="42651"/>
                  </a:lnTo>
                  <a:cubicBezTo>
                    <a:pt x="0" y="19096"/>
                    <a:pt x="19096" y="0"/>
                    <a:pt x="4265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7B594">
                    <a:alpha val="100000"/>
                  </a:srgbClr>
                </a:gs>
                <a:gs pos="100000">
                  <a:srgbClr val="62DFBF">
                    <a:alpha val="100000"/>
                  </a:srgbClr>
                </a:gs>
              </a:gsLst>
              <a:lin ang="0"/>
            </a:gradFill>
            <a:ln cap="rnd">
              <a:noFill/>
              <a:prstDash val="solid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1195166" cy="847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2474524" y="4344971"/>
            <a:ext cx="4537894" cy="3001163"/>
            <a:chOff x="0" y="0"/>
            <a:chExt cx="1195166" cy="79043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95166" cy="790430"/>
            </a:xfrm>
            <a:custGeom>
              <a:avLst/>
              <a:gdLst/>
              <a:ahLst/>
              <a:cxnLst/>
              <a:rect l="l" t="t" r="r" b="b"/>
              <a:pathLst>
                <a:path w="1195166" h="790430">
                  <a:moveTo>
                    <a:pt x="42651" y="0"/>
                  </a:moveTo>
                  <a:lnTo>
                    <a:pt x="1152514" y="0"/>
                  </a:lnTo>
                  <a:cubicBezTo>
                    <a:pt x="1163826" y="0"/>
                    <a:pt x="1174675" y="4494"/>
                    <a:pt x="1182673" y="12492"/>
                  </a:cubicBezTo>
                  <a:cubicBezTo>
                    <a:pt x="1190672" y="20491"/>
                    <a:pt x="1195166" y="31340"/>
                    <a:pt x="1195166" y="42651"/>
                  </a:cubicBezTo>
                  <a:lnTo>
                    <a:pt x="1195166" y="747778"/>
                  </a:lnTo>
                  <a:cubicBezTo>
                    <a:pt x="1195166" y="771334"/>
                    <a:pt x="1176070" y="790430"/>
                    <a:pt x="1152514" y="790430"/>
                  </a:cubicBezTo>
                  <a:lnTo>
                    <a:pt x="42651" y="790430"/>
                  </a:lnTo>
                  <a:cubicBezTo>
                    <a:pt x="19096" y="790430"/>
                    <a:pt x="0" y="771334"/>
                    <a:pt x="0" y="747778"/>
                  </a:cubicBezTo>
                  <a:lnTo>
                    <a:pt x="0" y="42651"/>
                  </a:lnTo>
                  <a:cubicBezTo>
                    <a:pt x="0" y="19096"/>
                    <a:pt x="19096" y="0"/>
                    <a:pt x="4265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7B594">
                    <a:alpha val="100000"/>
                  </a:srgbClr>
                </a:gs>
                <a:gs pos="100000">
                  <a:srgbClr val="62DFBF">
                    <a:alpha val="100000"/>
                  </a:srgbClr>
                </a:gs>
              </a:gsLst>
              <a:lin ang="0"/>
            </a:gradFill>
            <a:ln cap="rnd">
              <a:noFill/>
              <a:prstDash val="solid"/>
              <a:round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1195166" cy="847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07411" y="3669816"/>
            <a:ext cx="278501" cy="27850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053764" y="3669816"/>
            <a:ext cx="278501" cy="27850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653235" y="3669816"/>
            <a:ext cx="278501" cy="278501"/>
          </a:xfrm>
          <a:prstGeom prst="rect">
            <a:avLst/>
          </a:prstGeom>
        </p:spPr>
      </p:pic>
      <p:sp>
        <p:nvSpPr>
          <p:cNvPr id="21" name="Freeform 21"/>
          <p:cNvSpPr/>
          <p:nvPr/>
        </p:nvSpPr>
        <p:spPr>
          <a:xfrm>
            <a:off x="2446413" y="4522638"/>
            <a:ext cx="2105352" cy="2517611"/>
          </a:xfrm>
          <a:custGeom>
            <a:avLst/>
            <a:gdLst/>
            <a:ahLst/>
            <a:cxnLst/>
            <a:rect l="l" t="t" r="r" b="b"/>
            <a:pathLst>
              <a:path w="2105352" h="2517611">
                <a:moveTo>
                  <a:pt x="0" y="0"/>
                </a:moveTo>
                <a:lnTo>
                  <a:pt x="2105353" y="0"/>
                </a:lnTo>
                <a:lnTo>
                  <a:pt x="2105353" y="2517611"/>
                </a:lnTo>
                <a:lnTo>
                  <a:pt x="0" y="25176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15000"/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8022879" y="4439672"/>
            <a:ext cx="2242241" cy="2738615"/>
          </a:xfrm>
          <a:custGeom>
            <a:avLst/>
            <a:gdLst/>
            <a:ahLst/>
            <a:cxnLst/>
            <a:rect l="l" t="t" r="r" b="b"/>
            <a:pathLst>
              <a:path w="2242241" h="2738615">
                <a:moveTo>
                  <a:pt x="0" y="0"/>
                </a:moveTo>
                <a:lnTo>
                  <a:pt x="2242242" y="0"/>
                </a:lnTo>
                <a:lnTo>
                  <a:pt x="2242242" y="2738615"/>
                </a:lnTo>
                <a:lnTo>
                  <a:pt x="0" y="273861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15000"/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3" name="Freeform 23"/>
          <p:cNvSpPr/>
          <p:nvPr/>
        </p:nvSpPr>
        <p:spPr>
          <a:xfrm>
            <a:off x="13432247" y="4522638"/>
            <a:ext cx="2738615" cy="2738615"/>
          </a:xfrm>
          <a:custGeom>
            <a:avLst/>
            <a:gdLst/>
            <a:ahLst/>
            <a:cxnLst/>
            <a:rect l="l" t="t" r="r" b="b"/>
            <a:pathLst>
              <a:path w="2738615" h="2738615">
                <a:moveTo>
                  <a:pt x="0" y="0"/>
                </a:moveTo>
                <a:lnTo>
                  <a:pt x="2738616" y="0"/>
                </a:lnTo>
                <a:lnTo>
                  <a:pt x="2738616" y="2738616"/>
                </a:lnTo>
                <a:lnTo>
                  <a:pt x="0" y="273861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15000"/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4" name="TextBox 24"/>
          <p:cNvSpPr txBox="1"/>
          <p:nvPr/>
        </p:nvSpPr>
        <p:spPr>
          <a:xfrm>
            <a:off x="9736465" y="8366262"/>
            <a:ext cx="6747964" cy="407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1"/>
              </a:lnSpc>
            </a:pPr>
            <a:r>
              <a:rPr lang="en-US" sz="2322" b="1" spc="299">
                <a:solidFill>
                  <a:srgbClr val="F3DD52"/>
                </a:solidFill>
                <a:latin typeface="Poppins Bold"/>
                <a:ea typeface="Poppins Bold"/>
                <a:cs typeface="Poppins Bold"/>
                <a:sym typeface="Poppins Bold"/>
              </a:rPr>
              <a:t>БУДЕМ РАДЫ СОТРУДНИЧЕСТВУ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664623" y="3548531"/>
            <a:ext cx="3668932" cy="516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9"/>
              </a:lnSpc>
            </a:pPr>
            <a:r>
              <a:rPr lang="en-US" sz="2899" spc="-115">
                <a:solidFill>
                  <a:srgbClr val="F3DD52"/>
                </a:solidFill>
                <a:latin typeface="Poppins"/>
                <a:ea typeface="Poppins"/>
                <a:cs typeface="Poppins"/>
                <a:sym typeface="Poppins"/>
              </a:rPr>
              <a:t>ЭКСПЕРТНОСТЬ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510976" y="3548531"/>
            <a:ext cx="3668932" cy="516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9"/>
              </a:lnSpc>
            </a:pPr>
            <a:r>
              <a:rPr lang="en-US" sz="2899" spc="-115">
                <a:solidFill>
                  <a:srgbClr val="F3DD52"/>
                </a:solidFill>
                <a:latin typeface="Poppins"/>
                <a:ea typeface="Poppins"/>
                <a:cs typeface="Poppins"/>
                <a:sym typeface="Poppins"/>
              </a:rPr>
              <a:t>ГИБКОСТЬ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3110447" y="3548531"/>
            <a:ext cx="3668932" cy="516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9"/>
              </a:lnSpc>
            </a:pPr>
            <a:r>
              <a:rPr lang="en-US" sz="2899" spc="-115">
                <a:solidFill>
                  <a:srgbClr val="F3DD52"/>
                </a:solidFill>
                <a:latin typeface="Poppins"/>
                <a:ea typeface="Poppins"/>
                <a:cs typeface="Poppins"/>
                <a:sym typeface="Poppins"/>
              </a:rPr>
              <a:t>НАМ ДОВЕРЯЮТ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96993" y="4613039"/>
            <a:ext cx="4290950" cy="2795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0" lvl="1" indent="-226695" algn="just">
              <a:lnSpc>
                <a:spcPct val="150000"/>
              </a:lnSpc>
              <a:buFont typeface="Arial"/>
              <a:buChar char="•"/>
            </a:pPr>
            <a:r>
              <a:rPr lang="en-US" sz="2100" spc="-84" dirty="0" err="1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профессиональная</a:t>
            </a:r>
            <a:r>
              <a:rPr lang="en-US" sz="2100" spc="-84" dirty="0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00" spc="-84" dirty="0" err="1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режиссерско-постановочная</a:t>
            </a:r>
            <a:r>
              <a:rPr lang="en-US" sz="2100" spc="-84" dirty="0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00" spc="-84" dirty="0" err="1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группа</a:t>
            </a:r>
            <a:endParaRPr lang="en-US" sz="2100" spc="-84" dirty="0">
              <a:solidFill>
                <a:srgbClr val="04060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3390" lvl="1" indent="-226695" algn="just">
              <a:lnSpc>
                <a:spcPct val="150000"/>
              </a:lnSpc>
              <a:buFont typeface="Arial"/>
              <a:buChar char="•"/>
            </a:pPr>
            <a:r>
              <a:rPr lang="en-US" sz="2100" spc="-84" dirty="0" err="1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опытный</a:t>
            </a:r>
            <a:r>
              <a:rPr lang="en-US" sz="2100" spc="-84" dirty="0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00" spc="-84" dirty="0" err="1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административный</a:t>
            </a:r>
            <a:r>
              <a:rPr lang="en-US" sz="2100" spc="-84" dirty="0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00" spc="-84" dirty="0" err="1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персонал</a:t>
            </a:r>
            <a:endParaRPr lang="en-US" sz="2100" spc="-84" dirty="0">
              <a:solidFill>
                <a:srgbClr val="04060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3390" lvl="1" indent="-226695" algn="just">
              <a:lnSpc>
                <a:spcPct val="150000"/>
              </a:lnSpc>
              <a:buFont typeface="Arial"/>
              <a:buChar char="•"/>
            </a:pPr>
            <a:r>
              <a:rPr lang="en-US" sz="2100" spc="-84" dirty="0" err="1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более</a:t>
            </a:r>
            <a:r>
              <a:rPr lang="en-US" sz="2100" spc="-84" dirty="0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 5000 </a:t>
            </a:r>
            <a:r>
              <a:rPr lang="en-US" sz="2100" spc="-84" dirty="0" err="1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проектов</a:t>
            </a:r>
            <a:r>
              <a:rPr lang="en-US" sz="2100" spc="-84" dirty="0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 в </a:t>
            </a:r>
            <a:r>
              <a:rPr lang="en-US" sz="2100" spc="-84" dirty="0" err="1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год</a:t>
            </a:r>
            <a:endParaRPr lang="en-US" sz="2100" spc="-84" dirty="0">
              <a:solidFill>
                <a:srgbClr val="04060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2940"/>
              </a:lnSpc>
            </a:pPr>
            <a:endParaRPr lang="en-US" sz="2100" spc="-84" dirty="0">
              <a:solidFill>
                <a:srgbClr val="04060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7109709" y="4783586"/>
            <a:ext cx="4106918" cy="1938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0" lvl="1" indent="-226695" algn="l">
              <a:lnSpc>
                <a:spcPct val="150000"/>
              </a:lnSpc>
              <a:buFont typeface="Arial"/>
              <a:buChar char="•"/>
            </a:pPr>
            <a:r>
              <a:rPr lang="en-US" sz="2100" spc="-84" dirty="0" err="1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проект</a:t>
            </a:r>
            <a:r>
              <a:rPr lang="en-US" sz="2100" spc="-84" dirty="0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00" spc="-84" dirty="0" err="1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на</a:t>
            </a:r>
            <a:r>
              <a:rPr lang="en-US" sz="2100" spc="-84" dirty="0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00" spc="-84" dirty="0" err="1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любой</a:t>
            </a:r>
            <a:r>
              <a:rPr lang="en-US" sz="2100" spc="-84" dirty="0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00" spc="-84" dirty="0" err="1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площадке</a:t>
            </a:r>
            <a:endParaRPr lang="en-US" sz="2100" spc="-84" dirty="0">
              <a:solidFill>
                <a:srgbClr val="04060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3390" lvl="1" indent="-226695" algn="l">
              <a:lnSpc>
                <a:spcPct val="150000"/>
              </a:lnSpc>
              <a:buFont typeface="Arial"/>
              <a:buChar char="•"/>
            </a:pPr>
            <a:r>
              <a:rPr lang="en-US" sz="2100" spc="-84" dirty="0" err="1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проект</a:t>
            </a:r>
            <a:r>
              <a:rPr lang="en-US" sz="2100" spc="-84" dirty="0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00" spc="-84" dirty="0" err="1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любой</a:t>
            </a:r>
            <a:r>
              <a:rPr lang="en-US" sz="2100" spc="-84" dirty="0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00" spc="-84" dirty="0" err="1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сложности</a:t>
            </a:r>
            <a:endParaRPr lang="en-US" sz="2100" spc="-84" dirty="0">
              <a:solidFill>
                <a:srgbClr val="04060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3390" lvl="1" indent="-226695" algn="l">
              <a:lnSpc>
                <a:spcPct val="150000"/>
              </a:lnSpc>
              <a:buFont typeface="Arial"/>
              <a:buChar char="•"/>
            </a:pPr>
            <a:r>
              <a:rPr lang="en-US" sz="2100" spc="-84" dirty="0" err="1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делаем</a:t>
            </a:r>
            <a:r>
              <a:rPr lang="en-US" sz="2100" spc="-84" dirty="0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00" spc="-84" dirty="0" err="1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бюджетно</a:t>
            </a:r>
            <a:r>
              <a:rPr lang="en-US" sz="2100" spc="-84" dirty="0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 и </a:t>
            </a:r>
            <a:r>
              <a:rPr lang="en-US" sz="2100" spc="-84" dirty="0" err="1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со</a:t>
            </a:r>
            <a:r>
              <a:rPr lang="en-US" sz="2100" spc="-84" dirty="0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00" spc="-84" dirty="0" err="1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вкусом</a:t>
            </a:r>
            <a:endParaRPr lang="en-US" sz="2100" spc="-84" dirty="0">
              <a:solidFill>
                <a:srgbClr val="04060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3390" lvl="1" indent="-226695" algn="l">
              <a:lnSpc>
                <a:spcPct val="150000"/>
              </a:lnSpc>
              <a:buFont typeface="Arial"/>
              <a:buChar char="•"/>
            </a:pPr>
            <a:r>
              <a:rPr lang="en-US" sz="2100" spc="-84" dirty="0" err="1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делаем</a:t>
            </a:r>
            <a:r>
              <a:rPr lang="en-US" sz="2100" spc="-84" dirty="0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00" spc="-84" dirty="0" err="1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дорого</a:t>
            </a:r>
            <a:r>
              <a:rPr lang="en-US" sz="2100" spc="-84" dirty="0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 и </a:t>
            </a:r>
            <a:r>
              <a:rPr lang="en-US" sz="2100" spc="-84" dirty="0" err="1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грандиозно</a:t>
            </a:r>
            <a:endParaRPr lang="en-US" sz="2100" spc="-84" dirty="0">
              <a:solidFill>
                <a:srgbClr val="04060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979959" y="1912326"/>
            <a:ext cx="16292979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584"/>
              </a:lnSpc>
            </a:pPr>
            <a:r>
              <a:rPr lang="en-US" sz="9584" spc="-383" dirty="0">
                <a:solidFill>
                  <a:srgbClr val="F6F6F6"/>
                </a:solidFill>
                <a:latin typeface="Intro"/>
                <a:ea typeface="Intro"/>
                <a:cs typeface="Intro"/>
                <a:sym typeface="Intro"/>
              </a:rPr>
              <a:t>ПОЧЕМУ </a:t>
            </a:r>
            <a:r>
              <a:rPr lang="en-US" sz="9584" spc="-383" dirty="0" err="1" smtClean="0">
                <a:solidFill>
                  <a:srgbClr val="F6F6F6"/>
                </a:solidFill>
                <a:latin typeface="Intro"/>
                <a:ea typeface="Intro"/>
                <a:cs typeface="Intro"/>
                <a:sym typeface="Intro"/>
              </a:rPr>
              <a:t>выб</a:t>
            </a:r>
            <a:r>
              <a:rPr lang="ru-RU" sz="9584" spc="-383" dirty="0">
                <a:solidFill>
                  <a:srgbClr val="F6F6F6"/>
                </a:solidFill>
                <a:latin typeface="Intro"/>
                <a:ea typeface="Intro"/>
                <a:cs typeface="Intro"/>
                <a:sym typeface="Intro"/>
              </a:rPr>
              <a:t>и</a:t>
            </a:r>
            <a:r>
              <a:rPr lang="be-BY" sz="9584" spc="-383" dirty="0" smtClean="0">
                <a:solidFill>
                  <a:srgbClr val="F6F6F6"/>
                </a:solidFill>
                <a:latin typeface="Intro"/>
                <a:ea typeface="Intro"/>
                <a:cs typeface="Intro"/>
                <a:sym typeface="Intro"/>
              </a:rPr>
              <a:t>рают</a:t>
            </a:r>
            <a:r>
              <a:rPr lang="en-US" sz="9584" spc="-383" dirty="0" smtClean="0">
                <a:solidFill>
                  <a:srgbClr val="F6F6F6"/>
                </a:solidFill>
                <a:latin typeface="Intro"/>
                <a:ea typeface="Intro"/>
                <a:cs typeface="Intro"/>
                <a:sym typeface="Intro"/>
              </a:rPr>
              <a:t> </a:t>
            </a:r>
            <a:r>
              <a:rPr lang="en-US" sz="9584" spc="-383" dirty="0" err="1">
                <a:solidFill>
                  <a:srgbClr val="F6F6F6"/>
                </a:solidFill>
                <a:latin typeface="Intro"/>
                <a:ea typeface="Intro"/>
                <a:cs typeface="Intro"/>
                <a:sym typeface="Intro"/>
              </a:rPr>
              <a:t>нас</a:t>
            </a:r>
            <a:r>
              <a:rPr lang="en-US" sz="9584" spc="-383" dirty="0">
                <a:solidFill>
                  <a:srgbClr val="F6F6F6"/>
                </a:solidFill>
                <a:latin typeface="Intro"/>
                <a:ea typeface="Intro"/>
                <a:cs typeface="Intro"/>
                <a:sym typeface="Intro"/>
              </a:rPr>
              <a:t>?</a:t>
            </a:r>
          </a:p>
        </p:txBody>
      </p:sp>
      <p:sp>
        <p:nvSpPr>
          <p:cNvPr id="31" name="Freeform 31"/>
          <p:cNvSpPr/>
          <p:nvPr/>
        </p:nvSpPr>
        <p:spPr>
          <a:xfrm>
            <a:off x="542410" y="696860"/>
            <a:ext cx="1608504" cy="1045527"/>
          </a:xfrm>
          <a:custGeom>
            <a:avLst/>
            <a:gdLst/>
            <a:ahLst/>
            <a:cxnLst/>
            <a:rect l="l" t="t" r="r" b="b"/>
            <a:pathLst>
              <a:path w="1608504" h="1045527">
                <a:moveTo>
                  <a:pt x="0" y="0"/>
                </a:moveTo>
                <a:lnTo>
                  <a:pt x="1608503" y="0"/>
                </a:lnTo>
                <a:lnTo>
                  <a:pt x="1608503" y="1045527"/>
                </a:lnTo>
                <a:lnTo>
                  <a:pt x="0" y="104552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32" name="TextBox 32"/>
          <p:cNvSpPr txBox="1"/>
          <p:nvPr/>
        </p:nvSpPr>
        <p:spPr>
          <a:xfrm>
            <a:off x="12690012" y="4514910"/>
            <a:ext cx="4106918" cy="2604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0" lvl="1" indent="-226695" algn="l">
              <a:lnSpc>
                <a:spcPts val="2940"/>
              </a:lnSpc>
              <a:buFont typeface="Arial"/>
              <a:buChar char="•"/>
            </a:pPr>
            <a:r>
              <a:rPr lang="en-US" sz="2100" spc="-84" dirty="0" err="1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посетили</a:t>
            </a:r>
            <a:r>
              <a:rPr lang="en-US" sz="2100" spc="-84" dirty="0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00" spc="-84" dirty="0" err="1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более</a:t>
            </a:r>
            <a:r>
              <a:rPr lang="en-US" sz="2100" spc="-84" dirty="0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 100 </a:t>
            </a:r>
            <a:r>
              <a:rPr lang="en-US" sz="2100" spc="-84" dirty="0" err="1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городов</a:t>
            </a:r>
            <a:r>
              <a:rPr lang="en-US" sz="2100" spc="-84" dirty="0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00" spc="-84" dirty="0" err="1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Беларуси</a:t>
            </a:r>
            <a:endParaRPr lang="en-US" sz="2100" spc="-84" dirty="0">
              <a:solidFill>
                <a:srgbClr val="04060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3390" lvl="1" indent="-226695" algn="l">
              <a:lnSpc>
                <a:spcPts val="2940"/>
              </a:lnSpc>
              <a:buFont typeface="Arial"/>
              <a:buChar char="•"/>
            </a:pPr>
            <a:r>
              <a:rPr lang="en-US" sz="2100" spc="-84" dirty="0" err="1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сделали</a:t>
            </a:r>
            <a:r>
              <a:rPr lang="en-US" sz="2100" spc="-84" dirty="0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00" spc="-84" dirty="0" err="1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проекты</a:t>
            </a:r>
            <a:r>
              <a:rPr lang="en-US" sz="2100" spc="-84" dirty="0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00" spc="-84" dirty="0" err="1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для</a:t>
            </a:r>
            <a:r>
              <a:rPr lang="en-US" sz="2100" spc="-84" dirty="0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00" spc="-84" dirty="0" err="1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более</a:t>
            </a:r>
            <a:r>
              <a:rPr lang="en-US" sz="2100" spc="-84" dirty="0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 500 </a:t>
            </a:r>
            <a:r>
              <a:rPr lang="en-US" sz="2100" spc="-84" dirty="0" err="1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организаций</a:t>
            </a:r>
            <a:r>
              <a:rPr lang="en-US" sz="2100" spc="-84" dirty="0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  </a:t>
            </a:r>
            <a:r>
              <a:rPr lang="en-US" sz="2100" spc="-84" dirty="0" err="1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по</a:t>
            </a:r>
            <a:r>
              <a:rPr lang="en-US" sz="2100" spc="-84" dirty="0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00" spc="-84" dirty="0" err="1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всей</a:t>
            </a:r>
            <a:r>
              <a:rPr lang="en-US" sz="2100" spc="-84" dirty="0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00" spc="-84" dirty="0" err="1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стране</a:t>
            </a:r>
            <a:endParaRPr lang="en-US" sz="2100" spc="-84" dirty="0">
              <a:solidFill>
                <a:srgbClr val="04060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3390" lvl="1" indent="-226695" algn="l">
              <a:lnSpc>
                <a:spcPts val="2940"/>
              </a:lnSpc>
              <a:buFont typeface="Arial"/>
              <a:buChar char="•"/>
            </a:pPr>
            <a:r>
              <a:rPr lang="en-US" sz="2100" spc="-84" dirty="0" err="1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постоянно</a:t>
            </a:r>
            <a:r>
              <a:rPr lang="en-US" sz="2100" spc="-84" dirty="0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00" spc="-84" dirty="0" err="1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повышаем</a:t>
            </a:r>
            <a:r>
              <a:rPr lang="en-US" sz="2100" spc="-84" dirty="0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00" spc="-84" dirty="0" err="1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квалификацию</a:t>
            </a:r>
            <a:r>
              <a:rPr lang="en-US" sz="2100" spc="-84" dirty="0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 и </a:t>
            </a:r>
            <a:r>
              <a:rPr lang="en-US" sz="2100" spc="-84" dirty="0" err="1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обучаемся</a:t>
            </a:r>
            <a:r>
              <a:rPr lang="en-US" sz="2100" spc="-84" dirty="0">
                <a:solidFill>
                  <a:srgbClr val="040606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7047732">
            <a:off x="11490381" y="-3033820"/>
            <a:ext cx="10589272" cy="11265182"/>
          </a:xfrm>
          <a:custGeom>
            <a:avLst/>
            <a:gdLst/>
            <a:ahLst/>
            <a:cxnLst/>
            <a:rect l="l" t="t" r="r" b="b"/>
            <a:pathLst>
              <a:path w="10589272" h="11265182">
                <a:moveTo>
                  <a:pt x="0" y="0"/>
                </a:moveTo>
                <a:lnTo>
                  <a:pt x="10589272" y="0"/>
                </a:lnTo>
                <a:lnTo>
                  <a:pt x="10589272" y="11265183"/>
                </a:lnTo>
                <a:lnTo>
                  <a:pt x="0" y="11265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047732">
            <a:off x="-574452" y="5118119"/>
            <a:ext cx="10589272" cy="11265182"/>
          </a:xfrm>
          <a:custGeom>
            <a:avLst/>
            <a:gdLst/>
            <a:ahLst/>
            <a:cxnLst/>
            <a:rect l="l" t="t" r="r" b="b"/>
            <a:pathLst>
              <a:path w="10589272" h="11265182">
                <a:moveTo>
                  <a:pt x="0" y="0"/>
                </a:moveTo>
                <a:lnTo>
                  <a:pt x="10589272" y="0"/>
                </a:lnTo>
                <a:lnTo>
                  <a:pt x="10589272" y="11265183"/>
                </a:lnTo>
                <a:lnTo>
                  <a:pt x="0" y="11265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900735" y="2427080"/>
            <a:ext cx="16889411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</a:pPr>
            <a:r>
              <a:rPr lang="ru-RU" sz="4000" dirty="0">
                <a:solidFill>
                  <a:srgbClr val="00CC99"/>
                </a:solidFill>
                <a:latin typeface="FuturaBookC" panose="04000500000000000000" pitchFamily="82" charset="-52"/>
              </a:rPr>
              <a:t> </a:t>
            </a:r>
            <a:r>
              <a:rPr lang="ru-RU" sz="4000" dirty="0" smtClean="0">
                <a:solidFill>
                  <a:srgbClr val="00CC99"/>
                </a:solidFill>
                <a:latin typeface="FuturaBookC" panose="04000500000000000000" pitchFamily="82" charset="-52"/>
              </a:rPr>
              <a:t>20 лет республиканскому центру </a:t>
            </a:r>
            <a:r>
              <a:rPr lang="ru-RU" sz="4000" dirty="0">
                <a:solidFill>
                  <a:srgbClr val="00CC99"/>
                </a:solidFill>
                <a:latin typeface="FuturaBookC" panose="04000500000000000000" pitchFamily="82" charset="-52"/>
              </a:rPr>
              <a:t>государственной экологической экспертизы, подготовки, повышения квалификации и переподготовки </a:t>
            </a:r>
            <a:r>
              <a:rPr lang="ru-RU" sz="4000" dirty="0" smtClean="0">
                <a:solidFill>
                  <a:srgbClr val="00CC99"/>
                </a:solidFill>
                <a:latin typeface="FuturaBookC" panose="04000500000000000000" pitchFamily="82" charset="-52"/>
              </a:rPr>
              <a:t>кадров</a:t>
            </a:r>
            <a:endParaRPr lang="en-US" sz="4000" spc="-115" dirty="0">
              <a:solidFill>
                <a:srgbClr val="00CC99"/>
              </a:solidFill>
              <a:latin typeface="FuturaBookC" panose="04000500000000000000" pitchFamily="82" charset="-52"/>
              <a:ea typeface="Poppins"/>
              <a:cs typeface="Poppins"/>
              <a:sym typeface="Poppins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4227107" y="1235496"/>
            <a:ext cx="10236668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584"/>
              </a:lnSpc>
            </a:pPr>
            <a:r>
              <a:rPr lang="ru-RU" sz="9584" spc="-383" dirty="0" smtClean="0">
                <a:solidFill>
                  <a:srgbClr val="F6F6F6"/>
                </a:solidFill>
                <a:latin typeface="Intro"/>
                <a:ea typeface="Intro"/>
                <a:cs typeface="Intro"/>
                <a:sym typeface="Intro"/>
              </a:rPr>
              <a:t>Наши проекты</a:t>
            </a:r>
            <a:endParaRPr lang="en-US" sz="9584" spc="-383" dirty="0">
              <a:solidFill>
                <a:srgbClr val="F6F6F6"/>
              </a:solidFill>
              <a:latin typeface="Intro"/>
              <a:ea typeface="Intro"/>
              <a:cs typeface="Intro"/>
              <a:sym typeface="Intro"/>
            </a:endParaRPr>
          </a:p>
        </p:txBody>
      </p:sp>
      <p:sp>
        <p:nvSpPr>
          <p:cNvPr id="31" name="Freeform 31"/>
          <p:cNvSpPr/>
          <p:nvPr/>
        </p:nvSpPr>
        <p:spPr>
          <a:xfrm>
            <a:off x="542410" y="696860"/>
            <a:ext cx="1608504" cy="1045527"/>
          </a:xfrm>
          <a:custGeom>
            <a:avLst/>
            <a:gdLst/>
            <a:ahLst/>
            <a:cxnLst/>
            <a:rect l="l" t="t" r="r" b="b"/>
            <a:pathLst>
              <a:path w="1608504" h="1045527">
                <a:moveTo>
                  <a:pt x="0" y="0"/>
                </a:moveTo>
                <a:lnTo>
                  <a:pt x="1608503" y="0"/>
                </a:lnTo>
                <a:lnTo>
                  <a:pt x="1608503" y="1045527"/>
                </a:lnTo>
                <a:lnTo>
                  <a:pt x="0" y="10455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73" y="4066843"/>
            <a:ext cx="7610990" cy="4556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9" y="4066843"/>
            <a:ext cx="6834744" cy="4556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54106273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7047732">
            <a:off x="9198703" y="-4186282"/>
            <a:ext cx="10589272" cy="11265182"/>
          </a:xfrm>
          <a:custGeom>
            <a:avLst/>
            <a:gdLst/>
            <a:ahLst/>
            <a:cxnLst/>
            <a:rect l="l" t="t" r="r" b="b"/>
            <a:pathLst>
              <a:path w="10589272" h="11265182">
                <a:moveTo>
                  <a:pt x="0" y="0"/>
                </a:moveTo>
                <a:lnTo>
                  <a:pt x="10589272" y="0"/>
                </a:lnTo>
                <a:lnTo>
                  <a:pt x="10589272" y="11265183"/>
                </a:lnTo>
                <a:lnTo>
                  <a:pt x="0" y="11265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047732">
            <a:off x="-574452" y="5118119"/>
            <a:ext cx="10589272" cy="11265182"/>
          </a:xfrm>
          <a:custGeom>
            <a:avLst/>
            <a:gdLst/>
            <a:ahLst/>
            <a:cxnLst/>
            <a:rect l="l" t="t" r="r" b="b"/>
            <a:pathLst>
              <a:path w="10589272" h="11265182">
                <a:moveTo>
                  <a:pt x="0" y="0"/>
                </a:moveTo>
                <a:lnTo>
                  <a:pt x="10589272" y="0"/>
                </a:lnTo>
                <a:lnTo>
                  <a:pt x="10589272" y="11265183"/>
                </a:lnTo>
                <a:lnTo>
                  <a:pt x="0" y="11265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/>
            </a:stretch>
          </a:blipFill>
        </p:spPr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053764" y="3669816"/>
            <a:ext cx="278501" cy="27850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653235" y="3669816"/>
            <a:ext cx="278501" cy="2785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5219700"/>
            <a:ext cx="6583265" cy="43888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495300"/>
            <a:ext cx="6572250" cy="4381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617" y="495300"/>
            <a:ext cx="6551134" cy="43674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12" y="5219700"/>
            <a:ext cx="6749208" cy="4499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30484950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7047732">
            <a:off x="12762952" y="-4935731"/>
            <a:ext cx="10589272" cy="11265182"/>
          </a:xfrm>
          <a:custGeom>
            <a:avLst/>
            <a:gdLst/>
            <a:ahLst/>
            <a:cxnLst/>
            <a:rect l="l" t="t" r="r" b="b"/>
            <a:pathLst>
              <a:path w="10589272" h="11265182">
                <a:moveTo>
                  <a:pt x="0" y="0"/>
                </a:moveTo>
                <a:lnTo>
                  <a:pt x="10589272" y="0"/>
                </a:lnTo>
                <a:lnTo>
                  <a:pt x="10589272" y="11265183"/>
                </a:lnTo>
                <a:lnTo>
                  <a:pt x="0" y="11265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047732">
            <a:off x="-574452" y="5118119"/>
            <a:ext cx="10589272" cy="11265182"/>
          </a:xfrm>
          <a:custGeom>
            <a:avLst/>
            <a:gdLst/>
            <a:ahLst/>
            <a:cxnLst/>
            <a:rect l="l" t="t" r="r" b="b"/>
            <a:pathLst>
              <a:path w="10589272" h="11265182">
                <a:moveTo>
                  <a:pt x="0" y="0"/>
                </a:moveTo>
                <a:lnTo>
                  <a:pt x="10589272" y="0"/>
                </a:lnTo>
                <a:lnTo>
                  <a:pt x="10589272" y="11265183"/>
                </a:lnTo>
                <a:lnTo>
                  <a:pt x="0" y="11265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900735" y="2427080"/>
            <a:ext cx="16889411" cy="5302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</a:pPr>
            <a:r>
              <a:rPr lang="ru-RU" sz="4000" dirty="0">
                <a:solidFill>
                  <a:srgbClr val="00CC99"/>
                </a:solidFill>
                <a:latin typeface="FuturaBookC" panose="04000500000000000000" pitchFamily="82" charset="-52"/>
              </a:rPr>
              <a:t>ОАО «</a:t>
            </a:r>
            <a:r>
              <a:rPr lang="ru-RU" sz="4000" dirty="0" err="1">
                <a:solidFill>
                  <a:srgbClr val="00CC99"/>
                </a:solidFill>
                <a:latin typeface="FuturaBookC" panose="04000500000000000000" pitchFamily="82" charset="-52"/>
              </a:rPr>
              <a:t>Белшина</a:t>
            </a:r>
            <a:r>
              <a:rPr lang="ru-RU" sz="4000" dirty="0" smtClean="0">
                <a:solidFill>
                  <a:srgbClr val="00CC99"/>
                </a:solidFill>
                <a:latin typeface="FuturaBookC" panose="04000500000000000000" pitchFamily="82" charset="-52"/>
              </a:rPr>
              <a:t>». День химика.</a:t>
            </a:r>
            <a:endParaRPr lang="en-US" sz="4000" spc="-115" dirty="0">
              <a:solidFill>
                <a:srgbClr val="00CC99"/>
              </a:solidFill>
              <a:latin typeface="FuturaBookC" panose="04000500000000000000" pitchFamily="82" charset="-52"/>
              <a:ea typeface="Poppins"/>
              <a:cs typeface="Poppins"/>
              <a:sym typeface="Poppins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4227107" y="1235496"/>
            <a:ext cx="10236668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584"/>
              </a:lnSpc>
            </a:pPr>
            <a:r>
              <a:rPr lang="ru-RU" sz="9584" spc="-383" dirty="0" smtClean="0">
                <a:solidFill>
                  <a:srgbClr val="F6F6F6"/>
                </a:solidFill>
                <a:latin typeface="Intro"/>
                <a:ea typeface="Intro"/>
                <a:cs typeface="Intro"/>
                <a:sym typeface="Intro"/>
              </a:rPr>
              <a:t>Наши проекты</a:t>
            </a:r>
            <a:endParaRPr lang="en-US" sz="9584" spc="-383" dirty="0">
              <a:solidFill>
                <a:srgbClr val="F6F6F6"/>
              </a:solidFill>
              <a:latin typeface="Intro"/>
              <a:ea typeface="Intro"/>
              <a:cs typeface="Intro"/>
              <a:sym typeface="Intro"/>
            </a:endParaRPr>
          </a:p>
        </p:txBody>
      </p:sp>
      <p:sp>
        <p:nvSpPr>
          <p:cNvPr id="31" name="Freeform 31"/>
          <p:cNvSpPr/>
          <p:nvPr/>
        </p:nvSpPr>
        <p:spPr>
          <a:xfrm>
            <a:off x="542410" y="696860"/>
            <a:ext cx="1608504" cy="1045527"/>
          </a:xfrm>
          <a:custGeom>
            <a:avLst/>
            <a:gdLst/>
            <a:ahLst/>
            <a:cxnLst/>
            <a:rect l="l" t="t" r="r" b="b"/>
            <a:pathLst>
              <a:path w="1608504" h="1045527">
                <a:moveTo>
                  <a:pt x="0" y="0"/>
                </a:moveTo>
                <a:lnTo>
                  <a:pt x="1608503" y="0"/>
                </a:lnTo>
                <a:lnTo>
                  <a:pt x="1608503" y="1045527"/>
                </a:lnTo>
                <a:lnTo>
                  <a:pt x="0" y="10455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099" y="3819457"/>
            <a:ext cx="7484516" cy="4987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3354" y="3773815"/>
            <a:ext cx="7621495" cy="50790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79329000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7047732">
            <a:off x="9108132" y="-4166337"/>
            <a:ext cx="10589272" cy="11265182"/>
          </a:xfrm>
          <a:custGeom>
            <a:avLst/>
            <a:gdLst/>
            <a:ahLst/>
            <a:cxnLst/>
            <a:rect l="l" t="t" r="r" b="b"/>
            <a:pathLst>
              <a:path w="10589272" h="11265182">
                <a:moveTo>
                  <a:pt x="0" y="0"/>
                </a:moveTo>
                <a:lnTo>
                  <a:pt x="10589272" y="0"/>
                </a:lnTo>
                <a:lnTo>
                  <a:pt x="10589272" y="11265183"/>
                </a:lnTo>
                <a:lnTo>
                  <a:pt x="0" y="11265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047732">
            <a:off x="-574452" y="5118119"/>
            <a:ext cx="10589272" cy="11265182"/>
          </a:xfrm>
          <a:custGeom>
            <a:avLst/>
            <a:gdLst/>
            <a:ahLst/>
            <a:cxnLst/>
            <a:rect l="l" t="t" r="r" b="b"/>
            <a:pathLst>
              <a:path w="10589272" h="11265182">
                <a:moveTo>
                  <a:pt x="0" y="0"/>
                </a:moveTo>
                <a:lnTo>
                  <a:pt x="10589272" y="0"/>
                </a:lnTo>
                <a:lnTo>
                  <a:pt x="10589272" y="11265183"/>
                </a:lnTo>
                <a:lnTo>
                  <a:pt x="0" y="11265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/>
            </a:stretch>
          </a:blipFill>
        </p:spPr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07411" y="3669816"/>
            <a:ext cx="278501" cy="27850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653235" y="3669816"/>
            <a:ext cx="278501" cy="278501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771042" y="2419816"/>
            <a:ext cx="17158665" cy="525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</a:pPr>
            <a:r>
              <a:rPr lang="ru-RU" sz="4000" dirty="0" smtClean="0">
                <a:solidFill>
                  <a:srgbClr val="00CC99"/>
                </a:solidFill>
                <a:latin typeface="FuturaBookC" panose="04000500000000000000" pitchFamily="82" charset="-52"/>
              </a:rPr>
              <a:t>Министерство образования Республики Беларусь. Международный женский день</a:t>
            </a:r>
            <a:endParaRPr lang="en-US" sz="4000" spc="-115" dirty="0">
              <a:solidFill>
                <a:srgbClr val="00CC99"/>
              </a:solidFill>
              <a:latin typeface="FuturaBookC" panose="04000500000000000000" pitchFamily="82" charset="-52"/>
              <a:ea typeface="Poppins"/>
              <a:cs typeface="Poppins"/>
              <a:sym typeface="Poppins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4227107" y="1235496"/>
            <a:ext cx="10236668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584"/>
              </a:lnSpc>
            </a:pPr>
            <a:r>
              <a:rPr lang="ru-RU" sz="9584" spc="-383" dirty="0" smtClean="0">
                <a:solidFill>
                  <a:srgbClr val="F6F6F6"/>
                </a:solidFill>
                <a:latin typeface="Intro"/>
                <a:ea typeface="Intro"/>
                <a:cs typeface="Intro"/>
                <a:sym typeface="Intro"/>
              </a:rPr>
              <a:t>Наши проекты</a:t>
            </a:r>
            <a:endParaRPr lang="en-US" sz="9584" spc="-383" dirty="0">
              <a:solidFill>
                <a:srgbClr val="F6F6F6"/>
              </a:solidFill>
              <a:latin typeface="Intro"/>
              <a:ea typeface="Intro"/>
              <a:cs typeface="Intro"/>
              <a:sym typeface="Intro"/>
            </a:endParaRPr>
          </a:p>
        </p:txBody>
      </p:sp>
      <p:sp>
        <p:nvSpPr>
          <p:cNvPr id="31" name="Freeform 31"/>
          <p:cNvSpPr/>
          <p:nvPr/>
        </p:nvSpPr>
        <p:spPr>
          <a:xfrm>
            <a:off x="542410" y="696860"/>
            <a:ext cx="1608504" cy="1045527"/>
          </a:xfrm>
          <a:custGeom>
            <a:avLst/>
            <a:gdLst/>
            <a:ahLst/>
            <a:cxnLst/>
            <a:rect l="l" t="t" r="r" b="b"/>
            <a:pathLst>
              <a:path w="1608504" h="1045527">
                <a:moveTo>
                  <a:pt x="0" y="0"/>
                </a:moveTo>
                <a:lnTo>
                  <a:pt x="1608503" y="0"/>
                </a:lnTo>
                <a:lnTo>
                  <a:pt x="1608503" y="1045527"/>
                </a:lnTo>
                <a:lnTo>
                  <a:pt x="0" y="10455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52400" y="1524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-apple-system"/>
              </a:rPr>
              <a:t>Министерства образования Республики Беларусь, управления образования Фрунзенского района Минска и холдинга «МИНСК КРИСТАЛЛ ГРУПП»</a:t>
            </a:r>
            <a:r>
              <a:rPr kumimoji="0" lang="en-US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 </a:t>
            </a:r>
            <a:r>
              <a:rPr kumimoji="0" lang="en-US" alt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04800" y="3048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-apple-system"/>
              </a:rPr>
              <a:t>Министерства образования Республики Беларусь, управления образования Фрунзенского района Минска и холдинга «МИНСК КРИСТАЛЛ ГРУПП»</a:t>
            </a:r>
            <a:r>
              <a:rPr kumimoji="0" lang="en-US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 </a:t>
            </a:r>
            <a:r>
              <a:rPr kumimoji="0" lang="en-US" alt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128" name="Picture 8" descr="https://sun9-15.userapi.com/s/v1/if2/WlwGLRwI6h4hpldOZqb5IZnsNSYAaz0gUgvH9hzIrIrfB6zcdKweK37LjsujmxzCVAg_f6CqMZl2gj2hufcQ6XJS.jpg?quality=95&amp;as=32x24,48x36,72x54,108x81,160x120,240x180,360x270,480x360,540x405,640x480,720x540,1080x810,1280x960,1440x1080,2560x1920&amp;from=bu&amp;u=2HOu1PBuBhR0Bm_1To_QG9o6ue7nya7EGcKpOHjzkCI&amp;cs=640x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54" y="3669816"/>
            <a:ext cx="6433309" cy="482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sun9-66.userapi.com/s/v1/if2/j3mBxBwPKAKmOjtGHuY5mBjskqvYwVoSE6f83h7_r4ZYf8_SFqZYip2paxDIUc-HR7tXFnaeT67HgWcehlqEN4RM.jpg?quality=95&amp;as=32x18,48x27,72x40,108x61,160x90,240x135,360x202,480x270,540x304,640x360,720x405,1080x607,1280x720,1440x810,2560x1440&amp;from=bu&amp;u=u3jtnSPL505NhxyobF2PG2p2NsNCxOffqwhHCuxK94Y&amp;cs=640x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926" y="3612822"/>
            <a:ext cx="8716502" cy="4903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267575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7047732">
            <a:off x="13660957" y="-2940375"/>
            <a:ext cx="10589272" cy="11265182"/>
          </a:xfrm>
          <a:custGeom>
            <a:avLst/>
            <a:gdLst/>
            <a:ahLst/>
            <a:cxnLst/>
            <a:rect l="l" t="t" r="r" b="b"/>
            <a:pathLst>
              <a:path w="10589272" h="11265182">
                <a:moveTo>
                  <a:pt x="0" y="0"/>
                </a:moveTo>
                <a:lnTo>
                  <a:pt x="10589272" y="0"/>
                </a:lnTo>
                <a:lnTo>
                  <a:pt x="10589272" y="11265183"/>
                </a:lnTo>
                <a:lnTo>
                  <a:pt x="0" y="11265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047732">
            <a:off x="-574452" y="5118119"/>
            <a:ext cx="10589272" cy="11265182"/>
          </a:xfrm>
          <a:custGeom>
            <a:avLst/>
            <a:gdLst/>
            <a:ahLst/>
            <a:cxnLst/>
            <a:rect l="l" t="t" r="r" b="b"/>
            <a:pathLst>
              <a:path w="10589272" h="11265182">
                <a:moveTo>
                  <a:pt x="0" y="0"/>
                </a:moveTo>
                <a:lnTo>
                  <a:pt x="10589272" y="0"/>
                </a:lnTo>
                <a:lnTo>
                  <a:pt x="10589272" y="11265183"/>
                </a:lnTo>
                <a:lnTo>
                  <a:pt x="0" y="11265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900735" y="2427080"/>
            <a:ext cx="16889411" cy="5302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</a:pPr>
            <a:r>
              <a:rPr lang="ru-RU" sz="4000" dirty="0" smtClean="0">
                <a:solidFill>
                  <a:srgbClr val="00CC99"/>
                </a:solidFill>
                <a:latin typeface="FuturaBookC" panose="04000500000000000000" pitchFamily="82" charset="-52"/>
              </a:rPr>
              <a:t>74-летие со </a:t>
            </a:r>
            <a:r>
              <a:rPr lang="ru-RU" sz="4000" dirty="0">
                <a:solidFill>
                  <a:srgbClr val="00CC99"/>
                </a:solidFill>
                <a:latin typeface="FuturaBookC" panose="04000500000000000000" pitchFamily="82" charset="-52"/>
              </a:rPr>
              <a:t>дня основания Фрунзенского района </a:t>
            </a:r>
            <a:r>
              <a:rPr lang="ru-RU" sz="4000" dirty="0" err="1" smtClean="0">
                <a:solidFill>
                  <a:srgbClr val="00CC99"/>
                </a:solidFill>
                <a:latin typeface="FuturaBookC" panose="04000500000000000000" pitchFamily="82" charset="-52"/>
              </a:rPr>
              <a:t>г.Минска</a:t>
            </a:r>
            <a:r>
              <a:rPr lang="ru-RU" sz="4000" dirty="0" smtClean="0">
                <a:solidFill>
                  <a:srgbClr val="00CC99"/>
                </a:solidFill>
                <a:latin typeface="FuturaBookC" panose="04000500000000000000" pitchFamily="82" charset="-52"/>
              </a:rPr>
              <a:t>.</a:t>
            </a:r>
            <a:endParaRPr lang="en-US" sz="4000" spc="-115" dirty="0">
              <a:solidFill>
                <a:srgbClr val="00CC99"/>
              </a:solidFill>
              <a:latin typeface="FuturaBookC" panose="04000500000000000000" pitchFamily="82" charset="-52"/>
              <a:ea typeface="Poppins"/>
              <a:cs typeface="Poppins"/>
              <a:sym typeface="Poppins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4227107" y="1235496"/>
            <a:ext cx="10236668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584"/>
              </a:lnSpc>
            </a:pPr>
            <a:r>
              <a:rPr lang="ru-RU" sz="9584" spc="-383" dirty="0" smtClean="0">
                <a:solidFill>
                  <a:srgbClr val="F6F6F6"/>
                </a:solidFill>
                <a:latin typeface="Intro"/>
                <a:ea typeface="Intro"/>
                <a:cs typeface="Intro"/>
                <a:sym typeface="Intro"/>
              </a:rPr>
              <a:t>Наши проекты</a:t>
            </a:r>
            <a:endParaRPr lang="en-US" sz="9584" spc="-383" dirty="0">
              <a:solidFill>
                <a:srgbClr val="F6F6F6"/>
              </a:solidFill>
              <a:latin typeface="Intro"/>
              <a:ea typeface="Intro"/>
              <a:cs typeface="Intro"/>
              <a:sym typeface="Intro"/>
            </a:endParaRPr>
          </a:p>
        </p:txBody>
      </p:sp>
      <p:sp>
        <p:nvSpPr>
          <p:cNvPr id="31" name="Freeform 31"/>
          <p:cNvSpPr/>
          <p:nvPr/>
        </p:nvSpPr>
        <p:spPr>
          <a:xfrm>
            <a:off x="542410" y="696860"/>
            <a:ext cx="1608504" cy="1045527"/>
          </a:xfrm>
          <a:custGeom>
            <a:avLst/>
            <a:gdLst/>
            <a:ahLst/>
            <a:cxnLst/>
            <a:rect l="l" t="t" r="r" b="b"/>
            <a:pathLst>
              <a:path w="1608504" h="1045527">
                <a:moveTo>
                  <a:pt x="0" y="0"/>
                </a:moveTo>
                <a:lnTo>
                  <a:pt x="1608503" y="0"/>
                </a:lnTo>
                <a:lnTo>
                  <a:pt x="1608503" y="1045527"/>
                </a:lnTo>
                <a:lnTo>
                  <a:pt x="0" y="10455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2893" y="3809066"/>
            <a:ext cx="7937253" cy="44586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755" y="3811251"/>
            <a:ext cx="7886512" cy="44564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26970873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7047732">
            <a:off x="9108132" y="-4166337"/>
            <a:ext cx="10589272" cy="11265182"/>
          </a:xfrm>
          <a:custGeom>
            <a:avLst/>
            <a:gdLst/>
            <a:ahLst/>
            <a:cxnLst/>
            <a:rect l="l" t="t" r="r" b="b"/>
            <a:pathLst>
              <a:path w="10589272" h="11265182">
                <a:moveTo>
                  <a:pt x="0" y="0"/>
                </a:moveTo>
                <a:lnTo>
                  <a:pt x="10589272" y="0"/>
                </a:lnTo>
                <a:lnTo>
                  <a:pt x="10589272" y="11265183"/>
                </a:lnTo>
                <a:lnTo>
                  <a:pt x="0" y="11265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047732">
            <a:off x="-574452" y="5118119"/>
            <a:ext cx="10589272" cy="11265182"/>
          </a:xfrm>
          <a:custGeom>
            <a:avLst/>
            <a:gdLst/>
            <a:ahLst/>
            <a:cxnLst/>
            <a:rect l="l" t="t" r="r" b="b"/>
            <a:pathLst>
              <a:path w="10589272" h="11265182">
                <a:moveTo>
                  <a:pt x="0" y="0"/>
                </a:moveTo>
                <a:lnTo>
                  <a:pt x="10589272" y="0"/>
                </a:lnTo>
                <a:lnTo>
                  <a:pt x="10589272" y="11265183"/>
                </a:lnTo>
                <a:lnTo>
                  <a:pt x="0" y="11265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/>
            </a:stretch>
          </a:blipFill>
        </p:spPr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053764" y="3669816"/>
            <a:ext cx="278501" cy="27850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653235" y="3669816"/>
            <a:ext cx="278501" cy="278501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900735" y="2427080"/>
            <a:ext cx="16889411" cy="5302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</a:pPr>
            <a:r>
              <a:rPr lang="ru-RU" sz="4000" dirty="0" smtClean="0">
                <a:solidFill>
                  <a:srgbClr val="00CC99"/>
                </a:solidFill>
                <a:latin typeface="FuturaBookC" panose="04000500000000000000" pitchFamily="82" charset="-52"/>
              </a:rPr>
              <a:t>ОДО «Онега». Корпоративный тематический праздник.</a:t>
            </a:r>
            <a:endParaRPr lang="en-US" sz="4000" spc="-115" dirty="0">
              <a:solidFill>
                <a:srgbClr val="00CC99"/>
              </a:solidFill>
              <a:latin typeface="FuturaBookC" panose="04000500000000000000" pitchFamily="82" charset="-52"/>
              <a:ea typeface="Poppins"/>
              <a:cs typeface="Poppins"/>
              <a:sym typeface="Poppins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4227107" y="1235496"/>
            <a:ext cx="10236668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584"/>
              </a:lnSpc>
            </a:pPr>
            <a:r>
              <a:rPr lang="ru-RU" sz="9584" spc="-383" dirty="0" smtClean="0">
                <a:solidFill>
                  <a:srgbClr val="F6F6F6"/>
                </a:solidFill>
                <a:latin typeface="Intro"/>
                <a:ea typeface="Intro"/>
                <a:cs typeface="Intro"/>
                <a:sym typeface="Intro"/>
              </a:rPr>
              <a:t>Наши проекты</a:t>
            </a:r>
            <a:endParaRPr lang="en-US" sz="9584" spc="-383" dirty="0">
              <a:solidFill>
                <a:srgbClr val="F6F6F6"/>
              </a:solidFill>
              <a:latin typeface="Intro"/>
              <a:ea typeface="Intro"/>
              <a:cs typeface="Intro"/>
              <a:sym typeface="Intro"/>
            </a:endParaRPr>
          </a:p>
        </p:txBody>
      </p:sp>
      <p:sp>
        <p:nvSpPr>
          <p:cNvPr id="31" name="Freeform 31"/>
          <p:cNvSpPr/>
          <p:nvPr/>
        </p:nvSpPr>
        <p:spPr>
          <a:xfrm>
            <a:off x="542410" y="696860"/>
            <a:ext cx="1608504" cy="1045527"/>
          </a:xfrm>
          <a:custGeom>
            <a:avLst/>
            <a:gdLst/>
            <a:ahLst/>
            <a:cxnLst/>
            <a:rect l="l" t="t" r="r" b="b"/>
            <a:pathLst>
              <a:path w="1608504" h="1045527">
                <a:moveTo>
                  <a:pt x="0" y="0"/>
                </a:moveTo>
                <a:lnTo>
                  <a:pt x="1608503" y="0"/>
                </a:lnTo>
                <a:lnTo>
                  <a:pt x="1608503" y="1045527"/>
                </a:lnTo>
                <a:lnTo>
                  <a:pt x="0" y="10455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3074" name="Picture 2" descr="https://sun9-38.userapi.com/s/v1/ig2/adizb6_0dE4fupohOGT9XJdYShsu8YS2kBW9gM47JHLYuz3aebotxVyelrcb2rk9G7Ce6Kv7ct2UYpR3SZcorIV6.jpg?quality=95&amp;as=32x43,48x64,72x96,108x144,160x213,240x320,360x480,480x640,540x720,640x853,720x960,1080x1440,1280x1707,1440x1920,1920x2560&amp;from=bu&amp;cs=1920x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55" b="13060"/>
          <a:stretch/>
        </p:blipFill>
        <p:spPr bwMode="auto">
          <a:xfrm>
            <a:off x="1487712" y="3026521"/>
            <a:ext cx="8635582" cy="68262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/>
          <a:srcRect l="34104" t="16956" r="34682" b="15221"/>
          <a:stretch/>
        </p:blipFill>
        <p:spPr>
          <a:xfrm>
            <a:off x="11845864" y="3026521"/>
            <a:ext cx="5235821" cy="63993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99298998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</TotalTime>
  <Words>292</Words>
  <Application>Microsoft Office PowerPoint</Application>
  <PresentationFormat>Произвольный</PresentationFormat>
  <Paragraphs>73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8" baseType="lpstr">
      <vt:lpstr>FuturaBookC</vt:lpstr>
      <vt:lpstr>Agrandir Bold</vt:lpstr>
      <vt:lpstr>Calibri</vt:lpstr>
      <vt:lpstr>Forum</vt:lpstr>
      <vt:lpstr>Poppins</vt:lpstr>
      <vt:lpstr>Intro</vt:lpstr>
      <vt:lpstr>Poppins Bold</vt:lpstr>
      <vt:lpstr>Arial</vt:lpstr>
      <vt:lpstr>-apple-system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Black and Green Gradient Minimalist Professional Business Presentation</dc:title>
  <dc:creator>VALERY PR MACHINE</dc:creator>
  <cp:lastModifiedBy>Учетная запись Майкрософт</cp:lastModifiedBy>
  <cp:revision>23</cp:revision>
  <cp:lastPrinted>2025-08-11T12:38:23Z</cp:lastPrinted>
  <dcterms:created xsi:type="dcterms:W3CDTF">2006-08-16T00:00:00Z</dcterms:created>
  <dcterms:modified xsi:type="dcterms:W3CDTF">2025-09-29T12:59:55Z</dcterms:modified>
  <dc:identifier>DAGs8ChpLzU</dc:identifier>
</cp:coreProperties>
</file>